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4"/>
    <p:sldMasterId id="214748371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Anton"/>
      <p:regular r:id="rId48"/>
    </p:embeddedFont>
    <p:embeddedFont>
      <p:font typeface="Helvetica Neue Light"/>
      <p:regular r:id="rId49"/>
      <p:bold r:id="rId50"/>
      <p:italic r:id="rId51"/>
      <p:boldItalic r:id="rId52"/>
    </p:embeddedFont>
    <p:embeddedFont>
      <p:font typeface="DM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nton-regular.fntdata"/><Relationship Id="rId47" Type="http://schemas.openxmlformats.org/officeDocument/2006/relationships/slide" Target="slides/slide41.xml"/><Relationship Id="rId49" Type="http://schemas.openxmlformats.org/officeDocument/2006/relationships/font" Target="fonts/HelveticaNeue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italic.fntdata"/><Relationship Id="rId50" Type="http://schemas.openxmlformats.org/officeDocument/2006/relationships/font" Target="fonts/HelveticaNeueLight-bold.fntdata"/><Relationship Id="rId53" Type="http://schemas.openxmlformats.org/officeDocument/2006/relationships/font" Target="fonts/DMSans-regular.fntdata"/><Relationship Id="rId52" Type="http://schemas.openxmlformats.org/officeDocument/2006/relationships/font" Target="fonts/HelveticaNeueLight-boldItalic.fntdata"/><Relationship Id="rId11" Type="http://schemas.openxmlformats.org/officeDocument/2006/relationships/slide" Target="slides/slide5.xml"/><Relationship Id="rId55" Type="http://schemas.openxmlformats.org/officeDocument/2006/relationships/font" Target="fonts/DMSans-italic.fntdata"/><Relationship Id="rId10" Type="http://schemas.openxmlformats.org/officeDocument/2006/relationships/slide" Target="slides/slide4.xml"/><Relationship Id="rId54" Type="http://schemas.openxmlformats.org/officeDocument/2006/relationships/font" Target="fonts/DMSans-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DM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55a4ff4588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55a4ff4588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55a4ff4588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55a4ff4588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55a4ff4588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55a4ff4588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indicar a tus alumnos que el entregable es muy similar al entregable de clases que habían hecho anteriormente, sólo que esta vez tienen que hacerlo con fileSystem.</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55a4ff4588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55a4ff4588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Nota:</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No todos los entregables tendrán una descripción de test tan amplia como este. Es importante hacer un “¿Cómo evaluaremos este entregable?” más amplio en esta situación, porque es su primer entregable y necesitan ir conociendo la mecánica de evaluación. Conforme se avance en el curso, los test cases pueden</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ser más concisos.</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55a4ff4588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55a4ff4588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55a4ff4588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55a4ff4588_0_5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55a4ff4588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55a4ff4588_0_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55a4ff4588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155a4ff4588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Recomiendo enormemente plantear un afterclass de apoyo para este entregable, ya que muchos estudiantes suelen estancarse al no entender cómo conectar lo que ya llevan con esta nueva implementación del servidor. Este es de los pocos puntos en los que los estudiantes no saben cómo conectar las cosas, así que no siempre será necesario apoyarlos tanto como en este entregable.</a:t>
            </a:r>
            <a:endParaRPr>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Asimismo, te recomiendo que hagas énfasis en indicar a los estudiantes que este será el proyecto sobre el cual comenzarán a trabajar su proyecto final, esto les ayudará a dar el seguimiento necesario a este proyecto, ya ellos decidirán si los otros desafíos los arman sobre este mismo proyecto, o si lo hacen todo en proyectos separados y hacen el proyecto final desde 0. ¡Ellos deciden, pero no habrá quedado en tus manos el haber hecho mención!</a:t>
            </a:r>
            <a:endParaRPr>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Como nota adicional, recuerda que su ProductManager está trabajando con archivos, y por lo tanto, con asincronismo, hacer mención de que su callback</a:t>
            </a:r>
            <a:r>
              <a:rPr b="1" lang="es-419">
                <a:solidFill>
                  <a:schemeClr val="dk1"/>
                </a:solidFill>
                <a:highlight>
                  <a:schemeClr val="lt1"/>
                </a:highlight>
                <a:latin typeface="DM Sans"/>
                <a:ea typeface="DM Sans"/>
                <a:cs typeface="DM Sans"/>
                <a:sym typeface="DM Sans"/>
              </a:rPr>
              <a:t> (req,res) =&gt;</a:t>
            </a:r>
            <a:r>
              <a:rPr lang="es-419">
                <a:solidFill>
                  <a:schemeClr val="dk1"/>
                </a:solidFill>
                <a:highlight>
                  <a:schemeClr val="lt1"/>
                </a:highlight>
                <a:latin typeface="DM Sans"/>
                <a:ea typeface="DM Sans"/>
                <a:cs typeface="DM Sans"/>
                <a:sym typeface="DM Sans"/>
              </a:rPr>
              <a:t> tiene que ser </a:t>
            </a:r>
            <a:r>
              <a:rPr b="1" lang="es-419">
                <a:solidFill>
                  <a:schemeClr val="dk1"/>
                </a:solidFill>
                <a:highlight>
                  <a:schemeClr val="lt1"/>
                </a:highlight>
                <a:latin typeface="DM Sans"/>
                <a:ea typeface="DM Sans"/>
                <a:cs typeface="DM Sans"/>
                <a:sym typeface="DM Sans"/>
              </a:rPr>
              <a:t>async (req,res) =&gt;</a:t>
            </a:r>
            <a:r>
              <a:rPr lang="es-419">
                <a:solidFill>
                  <a:schemeClr val="dk1"/>
                </a:solidFill>
                <a:highlight>
                  <a:schemeClr val="lt1"/>
                </a:highlight>
                <a:latin typeface="DM Sans"/>
                <a:ea typeface="DM Sans"/>
                <a:cs typeface="DM Sans"/>
                <a:sym typeface="DM Sans"/>
              </a:rPr>
              <a:t> para que funcione correctamente al momento de llamar el servicio de su </a:t>
            </a:r>
            <a:r>
              <a:rPr lang="es-419">
                <a:solidFill>
                  <a:schemeClr val="dk1"/>
                </a:solidFill>
                <a:highlight>
                  <a:schemeClr val="lt1"/>
                </a:highlight>
                <a:latin typeface="DM Sans"/>
                <a:ea typeface="DM Sans"/>
                <a:cs typeface="DM Sans"/>
                <a:sym typeface="DM Sans"/>
              </a:rPr>
              <a:t>ProductManager</a:t>
            </a:r>
            <a:r>
              <a:rPr lang="es-419">
                <a:solidFill>
                  <a:schemeClr val="dk1"/>
                </a:solidFill>
                <a:highlight>
                  <a:schemeClr val="lt1"/>
                </a:highlight>
                <a:latin typeface="DM Sans"/>
                <a:ea typeface="DM Sans"/>
                <a:cs typeface="DM Sans"/>
                <a:sym typeface="DM Sans"/>
              </a:rPr>
              <a:t>.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55a4ff4588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55a4ff4588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cantidad de clases y si tiene clase 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5a4ff458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5a4ff4588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55a4ff4588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55a4ff4588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55a4ff4588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55a4ff4588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55a4ff4588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55a4ff4588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55a4ff4588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55a4ff4588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55a4ff4588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55a4ff4588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55a4ff4588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55a4ff4588_0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55a4ff4588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55a4ff4588_0_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55a4ff4588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55a4ff4588_0_7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número de clases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55a4ff4588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155a4ff4588_0_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Editar número y nombre de última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55a4ff4588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155a4ff4588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55a4ff4588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155a4ff4588_0_8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55a4ff4588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155a4ff4588_0_8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55a4ff4588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55a4ff4588_0_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desafío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55a4ff4588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155a4ff4588_0_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55a4ff4588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155a4ff4588_0_9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55a4ff4588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55a4ff4588_0_9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55a4ff4588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155a4ff4588_0_9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55a4ff4588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155a4ff4588_0_9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5a4ff458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5a4ff458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55a4ff4588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155a4ff4588_0_9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5b1eca7dd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15b1eca7dd8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cantidad de clases y si tiene clase 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número y nombre de clase donde se plantea el primer desafío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5a4ff4588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55a4ff458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5a4ff458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5a4ff458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Nota: Hacer énfasis en que los campos deben ser en inglés. Acostumbrar a los alumnos a un código en inglés ya que así </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se gestionará en su futuro trabajo. Además, dejarlos poner tanto en inglés como en español puede causarte problemas</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al momento de avanzar con el proyecto final, ya que no tendrán un proyecto unificado.</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5a4ff4588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55a4ff4588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Nota:</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No todos los entregables tendrán una descripción de test tan amplia como este. Es importante hacer un “¿Cómo evaluaremos este entregable?” más amplio en esta situación, porque es su primer entregable y necesitan ir conociendo la mecánica de evaluación. Conforme se avance en el curso, los test cases pueden</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ser más concisos.</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segundo desafío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48" name="Google Shape;48;p1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1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317500" lvl="5" marL="27432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6pPr>
            <a:lvl7pPr indent="-317500" lvl="6" marL="3200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7pPr>
            <a:lvl8pPr indent="-317500" lvl="7" marL="3657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8pPr>
            <a:lvl9pPr indent="-317500" lvl="8" marL="4114800" marR="0" rtl="0" algn="l">
              <a:lnSpc>
                <a:spcPct val="100000"/>
              </a:lnSpc>
              <a:spcBef>
                <a:spcPts val="1000"/>
              </a:spcBef>
              <a:spcAft>
                <a:spcPts val="100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50" name="Shape 50"/>
        <p:cNvGrpSpPr/>
        <p:nvPr/>
      </p:nvGrpSpPr>
      <p:grpSpPr>
        <a:xfrm>
          <a:off x="0" y="0"/>
          <a:ext cx="0" cy="0"/>
          <a:chOff x="0" y="0"/>
          <a:chExt cx="0" cy="0"/>
        </a:xfrm>
      </p:grpSpPr>
      <p:pic>
        <p:nvPicPr>
          <p:cNvPr id="51" name="Google Shape;51;p12"/>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52" name="Google Shape;52;p1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317500" lvl="5" marL="27432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6pPr>
            <a:lvl7pPr indent="-317500" lvl="6" marL="3200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7pPr>
            <a:lvl8pPr indent="-317500" lvl="7" marL="3657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8pPr>
            <a:lvl9pPr indent="-317500" lvl="8" marL="4114800" marR="0" rtl="0" algn="l">
              <a:lnSpc>
                <a:spcPct val="100000"/>
              </a:lnSpc>
              <a:spcBef>
                <a:spcPts val="1000"/>
              </a:spcBef>
              <a:spcAft>
                <a:spcPts val="100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8" name="Shape 5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9" name="Shape 59"/>
        <p:cNvGrpSpPr/>
        <p:nvPr/>
      </p:nvGrpSpPr>
      <p:grpSpPr>
        <a:xfrm>
          <a:off x="0" y="0"/>
          <a:ext cx="0" cy="0"/>
          <a:chOff x="0" y="0"/>
          <a:chExt cx="0" cy="0"/>
        </a:xfrm>
      </p:grpSpPr>
      <p:pic>
        <p:nvPicPr>
          <p:cNvPr id="60" name="Google Shape;60;p16"/>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61" name="Shape 61"/>
        <p:cNvGrpSpPr/>
        <p:nvPr/>
      </p:nvGrpSpPr>
      <p:grpSpPr>
        <a:xfrm>
          <a:off x="0" y="0"/>
          <a:ext cx="0" cy="0"/>
          <a:chOff x="0" y="0"/>
          <a:chExt cx="0" cy="0"/>
        </a:xfrm>
      </p:grpSpPr>
      <p:sp>
        <p:nvSpPr>
          <p:cNvPr id="62" name="Google Shape;62;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3" name="Google Shape;63;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4" name="Google Shape;6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5" name="Shape 65"/>
        <p:cNvGrpSpPr/>
        <p:nvPr/>
      </p:nvGrpSpPr>
      <p:grpSpPr>
        <a:xfrm>
          <a:off x="0" y="0"/>
          <a:ext cx="0" cy="0"/>
          <a:chOff x="0" y="0"/>
          <a:chExt cx="0" cy="0"/>
        </a:xfrm>
      </p:grpSpPr>
      <p:sp>
        <p:nvSpPr>
          <p:cNvPr id="66" name="Google Shape;66;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7" name="Google Shape;67;p1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9" name="Shape 69"/>
        <p:cNvGrpSpPr/>
        <p:nvPr/>
      </p:nvGrpSpPr>
      <p:grpSpPr>
        <a:xfrm>
          <a:off x="0" y="0"/>
          <a:ext cx="0" cy="0"/>
          <a:chOff x="0" y="0"/>
          <a:chExt cx="0" cy="0"/>
        </a:xfrm>
      </p:grpSpPr>
      <p:sp>
        <p:nvSpPr>
          <p:cNvPr id="70" name="Google Shape;70;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1" name="Google Shape;71;p1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2" name="Google Shape;7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73" name="Shape 73"/>
        <p:cNvGrpSpPr/>
        <p:nvPr/>
      </p:nvGrpSpPr>
      <p:grpSpPr>
        <a:xfrm>
          <a:off x="0" y="0"/>
          <a:ext cx="0" cy="0"/>
          <a:chOff x="0" y="0"/>
          <a:chExt cx="0" cy="0"/>
        </a:xfrm>
      </p:grpSpPr>
      <p:sp>
        <p:nvSpPr>
          <p:cNvPr id="74" name="Google Shape;74;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 name="Shape 8"/>
        <p:cNvGrpSpPr/>
        <p:nvPr/>
      </p:nvGrpSpPr>
      <p:grpSpPr>
        <a:xfrm>
          <a:off x="0" y="0"/>
          <a:ext cx="0" cy="0"/>
          <a:chOff x="0" y="0"/>
          <a:chExt cx="0" cy="0"/>
        </a:xfrm>
      </p:grpSpPr>
      <p:pic>
        <p:nvPicPr>
          <p:cNvPr id="9" name="Google Shape;9;p3"/>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77" name="Shape 77"/>
        <p:cNvGrpSpPr/>
        <p:nvPr/>
      </p:nvGrpSpPr>
      <p:grpSpPr>
        <a:xfrm>
          <a:off x="0" y="0"/>
          <a:ext cx="0" cy="0"/>
          <a:chOff x="0" y="0"/>
          <a:chExt cx="0" cy="0"/>
        </a:xfrm>
      </p:grpSpPr>
      <p:sp>
        <p:nvSpPr>
          <p:cNvPr id="78" name="Google Shape;78;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9" name="Google Shape;79;p2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81" name="Shape 81"/>
        <p:cNvGrpSpPr/>
        <p:nvPr/>
      </p:nvGrpSpPr>
      <p:grpSpPr>
        <a:xfrm>
          <a:off x="0" y="0"/>
          <a:ext cx="0" cy="0"/>
          <a:chOff x="0" y="0"/>
          <a:chExt cx="0" cy="0"/>
        </a:xfrm>
      </p:grpSpPr>
      <p:sp>
        <p:nvSpPr>
          <p:cNvPr id="82" name="Google Shape;82;p2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4" name="Google Shape;8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85" name="Shape 85"/>
        <p:cNvGrpSpPr/>
        <p:nvPr/>
      </p:nvGrpSpPr>
      <p:grpSpPr>
        <a:xfrm>
          <a:off x="0" y="0"/>
          <a:ext cx="0" cy="0"/>
          <a:chOff x="0" y="0"/>
          <a:chExt cx="0" cy="0"/>
        </a:xfrm>
      </p:grpSpPr>
      <p:sp>
        <p:nvSpPr>
          <p:cNvPr id="86" name="Google Shape;86;p2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 name="Google Shape;87;p2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8" name="Google Shape;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89" name="Shape 89"/>
        <p:cNvGrpSpPr/>
        <p:nvPr/>
      </p:nvGrpSpPr>
      <p:grpSpPr>
        <a:xfrm>
          <a:off x="0" y="0"/>
          <a:ext cx="0" cy="0"/>
          <a:chOff x="0" y="0"/>
          <a:chExt cx="0" cy="0"/>
        </a:xfrm>
      </p:grpSpPr>
      <p:sp>
        <p:nvSpPr>
          <p:cNvPr id="90" name="Google Shape;9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2" name="Google Shape;9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93" name="Shape 93"/>
        <p:cNvGrpSpPr/>
        <p:nvPr/>
      </p:nvGrpSpPr>
      <p:grpSpPr>
        <a:xfrm>
          <a:off x="0" y="0"/>
          <a:ext cx="0" cy="0"/>
          <a:chOff x="0" y="0"/>
          <a:chExt cx="0" cy="0"/>
        </a:xfrm>
      </p:grpSpPr>
      <p:sp>
        <p:nvSpPr>
          <p:cNvPr id="94" name="Google Shape;9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97" name="Shape 97"/>
        <p:cNvGrpSpPr/>
        <p:nvPr/>
      </p:nvGrpSpPr>
      <p:grpSpPr>
        <a:xfrm>
          <a:off x="0" y="0"/>
          <a:ext cx="0" cy="0"/>
          <a:chOff x="0" y="0"/>
          <a:chExt cx="0" cy="0"/>
        </a:xfrm>
      </p:grpSpPr>
      <p:sp>
        <p:nvSpPr>
          <p:cNvPr id="98" name="Google Shape;9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0" name="Google Shape;10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01" name="Shape 101"/>
        <p:cNvGrpSpPr/>
        <p:nvPr/>
      </p:nvGrpSpPr>
      <p:grpSpPr>
        <a:xfrm>
          <a:off x="0" y="0"/>
          <a:ext cx="0" cy="0"/>
          <a:chOff x="0" y="0"/>
          <a:chExt cx="0" cy="0"/>
        </a:xfrm>
      </p:grpSpPr>
      <p:sp>
        <p:nvSpPr>
          <p:cNvPr id="102" name="Google Shape;102;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03" name="Google Shape;103;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04" name="Google Shape;10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05" name="Shape 105"/>
        <p:cNvGrpSpPr/>
        <p:nvPr/>
      </p:nvGrpSpPr>
      <p:grpSpPr>
        <a:xfrm>
          <a:off x="0" y="0"/>
          <a:ext cx="0" cy="0"/>
          <a:chOff x="0" y="0"/>
          <a:chExt cx="0" cy="0"/>
        </a:xfrm>
      </p:grpSpPr>
      <p:sp>
        <p:nvSpPr>
          <p:cNvPr id="106" name="Google Shape;106;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07" name="Google Shape;107;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08" name="Google Shape;10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09" name="Shape 109"/>
        <p:cNvGrpSpPr/>
        <p:nvPr/>
      </p:nvGrpSpPr>
      <p:grpSpPr>
        <a:xfrm>
          <a:off x="0" y="0"/>
          <a:ext cx="0" cy="0"/>
          <a:chOff x="0" y="0"/>
          <a:chExt cx="0" cy="0"/>
        </a:xfrm>
      </p:grpSpPr>
      <p:sp>
        <p:nvSpPr>
          <p:cNvPr id="110" name="Google Shape;110;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11" name="Google Shape;111;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12" name="Google Shape;1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13" name="Shape 113"/>
        <p:cNvGrpSpPr/>
        <p:nvPr/>
      </p:nvGrpSpPr>
      <p:grpSpPr>
        <a:xfrm>
          <a:off x="0" y="0"/>
          <a:ext cx="0" cy="0"/>
          <a:chOff x="0" y="0"/>
          <a:chExt cx="0" cy="0"/>
        </a:xfrm>
      </p:grpSpPr>
      <p:sp>
        <p:nvSpPr>
          <p:cNvPr id="114" name="Google Shape;114;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15" name="Google Shape;115;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16" name="Google Shape;1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10" name="Shape 10"/>
        <p:cNvGrpSpPr/>
        <p:nvPr/>
      </p:nvGrpSpPr>
      <p:grpSpPr>
        <a:xfrm>
          <a:off x="0" y="0"/>
          <a:ext cx="0" cy="0"/>
          <a:chOff x="0" y="0"/>
          <a:chExt cx="0" cy="0"/>
        </a:xfrm>
      </p:grpSpPr>
      <p:pic>
        <p:nvPicPr>
          <p:cNvPr id="11" name="Google Shape;11;p4"/>
          <p:cNvPicPr preferRelativeResize="0"/>
          <p:nvPr/>
        </p:nvPicPr>
        <p:blipFill rotWithShape="1">
          <a:blip r:embed="rId2">
            <a:alphaModFix/>
          </a:blip>
          <a:srcRect b="0" l="0" r="0" t="0"/>
          <a:stretch/>
        </p:blipFill>
        <p:spPr>
          <a:xfrm>
            <a:off x="2313687" y="1942375"/>
            <a:ext cx="4516625" cy="12587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17" name="Shape 117"/>
        <p:cNvGrpSpPr/>
        <p:nvPr/>
      </p:nvGrpSpPr>
      <p:grpSpPr>
        <a:xfrm>
          <a:off x="0" y="0"/>
          <a:ext cx="0" cy="0"/>
          <a:chOff x="0" y="0"/>
          <a:chExt cx="0" cy="0"/>
        </a:xfrm>
      </p:grpSpPr>
      <p:sp>
        <p:nvSpPr>
          <p:cNvPr id="118" name="Google Shape;11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0" name="Google Shape;1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21" name="Shape 121"/>
        <p:cNvGrpSpPr/>
        <p:nvPr/>
      </p:nvGrpSpPr>
      <p:grpSpPr>
        <a:xfrm>
          <a:off x="0" y="0"/>
          <a:ext cx="0" cy="0"/>
          <a:chOff x="0" y="0"/>
          <a:chExt cx="0" cy="0"/>
        </a:xfrm>
      </p:grpSpPr>
      <p:sp>
        <p:nvSpPr>
          <p:cNvPr id="122" name="Google Shape;122;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23" name="Google Shape;123;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24" name="Google Shape;1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25" name="Shape 125"/>
        <p:cNvGrpSpPr/>
        <p:nvPr/>
      </p:nvGrpSpPr>
      <p:grpSpPr>
        <a:xfrm>
          <a:off x="0" y="0"/>
          <a:ext cx="0" cy="0"/>
          <a:chOff x="0" y="0"/>
          <a:chExt cx="0" cy="0"/>
        </a:xfrm>
      </p:grpSpPr>
      <p:sp>
        <p:nvSpPr>
          <p:cNvPr id="126" name="Google Shape;126;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27" name="Google Shape;127;p3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28" name="Google Shape;12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29" name="Shape 129"/>
        <p:cNvGrpSpPr/>
        <p:nvPr/>
      </p:nvGrpSpPr>
      <p:grpSpPr>
        <a:xfrm>
          <a:off x="0" y="0"/>
          <a:ext cx="0" cy="0"/>
          <a:chOff x="0" y="0"/>
          <a:chExt cx="0" cy="0"/>
        </a:xfrm>
      </p:grpSpPr>
      <p:sp>
        <p:nvSpPr>
          <p:cNvPr id="130" name="Google Shape;130;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1" name="Google Shape;131;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 name="Google Shape;13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33" name="Shape 133"/>
        <p:cNvGrpSpPr/>
        <p:nvPr/>
      </p:nvGrpSpPr>
      <p:grpSpPr>
        <a:xfrm>
          <a:off x="0" y="0"/>
          <a:ext cx="0" cy="0"/>
          <a:chOff x="0" y="0"/>
          <a:chExt cx="0" cy="0"/>
        </a:xfrm>
      </p:grpSpPr>
      <p:sp>
        <p:nvSpPr>
          <p:cNvPr id="134" name="Google Shape;13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35" name="Google Shape;13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6" name="Google Shape;13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id="138" name="Google Shape;138;p36"/>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p3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3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 name="Google Shape;148;p4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4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42"/>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43"/>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4"/>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4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p4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47"/>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4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49"/>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50"/>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14" name="Shape 14"/>
        <p:cNvGrpSpPr/>
        <p:nvPr/>
      </p:nvGrpSpPr>
      <p:grpSpPr>
        <a:xfrm>
          <a:off x="0" y="0"/>
          <a:ext cx="0" cy="0"/>
          <a:chOff x="0" y="0"/>
          <a:chExt cx="0" cy="0"/>
        </a:xfrm>
      </p:grpSpPr>
      <p:sp>
        <p:nvSpPr>
          <p:cNvPr id="15" name="Google Shape;15;p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p6"/>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17" name="Google Shape;17;p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 name="Google Shape;18;p6"/>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 name="Google Shape;19;p6"/>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 name="Google Shape;20;p6"/>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1" name="Google Shape;21;p6"/>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2" name="Google Shape;22;p6"/>
          <p:cNvPicPr preferRelativeResize="0"/>
          <p:nvPr/>
        </p:nvPicPr>
        <p:blipFill rotWithShape="1">
          <a:blip r:embed="rId3">
            <a:alphaModFix/>
          </a:blip>
          <a:srcRect b="0" l="0" r="0" t="0"/>
          <a:stretch/>
        </p:blipFill>
        <p:spPr>
          <a:xfrm>
            <a:off x="5276200" y="1391289"/>
            <a:ext cx="196500" cy="196500"/>
          </a:xfrm>
          <a:prstGeom prst="rect">
            <a:avLst/>
          </a:prstGeom>
          <a:noFill/>
          <a:ln>
            <a:noFill/>
          </a:ln>
        </p:spPr>
      </p:pic>
      <p:sp>
        <p:nvSpPr>
          <p:cNvPr id="23" name="Google Shape;23;p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 name="Google Shape;25;p6"/>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6" name="Google Shape;26;p6"/>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7" name="Google Shape;27;p6"/>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8" name="Google Shape;28;p6"/>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9" name="Google Shape;29;p6"/>
          <p:cNvPicPr preferRelativeResize="0"/>
          <p:nvPr/>
        </p:nvPicPr>
        <p:blipFill rotWithShape="1">
          <a:blip r:embed="rId3">
            <a:alphaModFix/>
          </a:blip>
          <a:srcRect b="0" l="0" r="0" t="0"/>
          <a:stretch/>
        </p:blipFill>
        <p:spPr>
          <a:xfrm>
            <a:off x="2966250" y="1391289"/>
            <a:ext cx="196500" cy="196500"/>
          </a:xfrm>
          <a:prstGeom prst="rect">
            <a:avLst/>
          </a:prstGeom>
          <a:noFill/>
          <a:ln>
            <a:noFill/>
          </a:ln>
        </p:spPr>
      </p:pic>
      <p:sp>
        <p:nvSpPr>
          <p:cNvPr id="30" name="Google Shape;30;p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 name="Google Shape;32;p6"/>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3" name="Google Shape;33;p6"/>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4" name="Google Shape;34;p6"/>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5" name="Google Shape;35;p6"/>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6" name="Google Shape;36;p6"/>
          <p:cNvPicPr preferRelativeResize="0"/>
          <p:nvPr/>
        </p:nvPicPr>
        <p:blipFill rotWithShape="1">
          <a:blip r:embed="rId3">
            <a:alphaModFix/>
          </a:blip>
          <a:srcRect b="0" l="0" r="0" t="0"/>
          <a:stretch/>
        </p:blipFill>
        <p:spPr>
          <a:xfrm>
            <a:off x="7733250" y="1391289"/>
            <a:ext cx="196500" cy="196500"/>
          </a:xfrm>
          <a:prstGeom prst="rect">
            <a:avLst/>
          </a:prstGeom>
          <a:noFill/>
          <a:ln>
            <a:noFill/>
          </a:ln>
        </p:spPr>
      </p:pic>
      <p:sp>
        <p:nvSpPr>
          <p:cNvPr id="37" name="Google Shape;37;p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5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5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2"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84" name="Shape 184"/>
        <p:cNvGrpSpPr/>
        <p:nvPr/>
      </p:nvGrpSpPr>
      <p:grpSpPr>
        <a:xfrm>
          <a:off x="0" y="0"/>
          <a:ext cx="0" cy="0"/>
          <a:chOff x="0" y="0"/>
          <a:chExt cx="0" cy="0"/>
        </a:xfrm>
      </p:grpSpPr>
      <p:sp>
        <p:nvSpPr>
          <p:cNvPr id="185" name="Google Shape;185;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6" name="Google Shape;186;p5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87" name="Google Shape;187;p5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8"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3" name="Shape 193"/>
        <p:cNvGrpSpPr/>
        <p:nvPr/>
      </p:nvGrpSpPr>
      <p:grpSpPr>
        <a:xfrm>
          <a:off x="0" y="0"/>
          <a:ext cx="0" cy="0"/>
          <a:chOff x="0" y="0"/>
          <a:chExt cx="0" cy="0"/>
        </a:xfrm>
      </p:grpSpPr>
      <p:pic>
        <p:nvPicPr>
          <p:cNvPr id="194" name="Google Shape;194;p5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95"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id="204" name="Google Shape;204;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205"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3">
    <p:spTree>
      <p:nvGrpSpPr>
        <p:cNvPr id="207" name="Shape 207"/>
        <p:cNvGrpSpPr/>
        <p:nvPr/>
      </p:nvGrpSpPr>
      <p:grpSpPr>
        <a:xfrm>
          <a:off x="0" y="0"/>
          <a:ext cx="0" cy="0"/>
          <a:chOff x="0" y="0"/>
          <a:chExt cx="0" cy="0"/>
        </a:xfrm>
      </p:grpSpPr>
      <p:sp>
        <p:nvSpPr>
          <p:cNvPr id="208" name="Google Shape;208;p6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9" name="Google Shape;209;p6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0" name="Google Shape;210;p6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11" name="Shape 211"/>
        <p:cNvGrpSpPr/>
        <p:nvPr/>
      </p:nvGrpSpPr>
      <p:grpSpPr>
        <a:xfrm>
          <a:off x="0" y="0"/>
          <a:ext cx="0" cy="0"/>
          <a:chOff x="0" y="0"/>
          <a:chExt cx="0" cy="0"/>
        </a:xfrm>
      </p:grpSpPr>
      <p:sp>
        <p:nvSpPr>
          <p:cNvPr id="212" name="Google Shape;212;p6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3" name="Google Shape;213;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4" name="Google Shape;21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215" name="Shape 215"/>
        <p:cNvGrpSpPr/>
        <p:nvPr/>
      </p:nvGrpSpPr>
      <p:grpSpPr>
        <a:xfrm>
          <a:off x="0" y="0"/>
          <a:ext cx="0" cy="0"/>
          <a:chOff x="0" y="0"/>
          <a:chExt cx="0" cy="0"/>
        </a:xfrm>
      </p:grpSpPr>
      <p:sp>
        <p:nvSpPr>
          <p:cNvPr id="216" name="Google Shape;216;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8" name="Google Shape;218;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4" name="Shape 44"/>
        <p:cNvGrpSpPr/>
        <p:nvPr/>
      </p:nvGrpSpPr>
      <p:grpSpPr>
        <a:xfrm>
          <a:off x="0" y="0"/>
          <a:ext cx="0" cy="0"/>
          <a:chOff x="0" y="0"/>
          <a:chExt cx="0" cy="0"/>
        </a:xfrm>
      </p:grpSpPr>
      <p:sp>
        <p:nvSpPr>
          <p:cNvPr id="45" name="Google Shape;45;p1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6" name="Shape 176"/>
        <p:cNvGrpSpPr/>
        <p:nvPr/>
      </p:nvGrpSpPr>
      <p:grpSpPr>
        <a:xfrm>
          <a:off x="0" y="0"/>
          <a:ext cx="0" cy="0"/>
          <a:chOff x="0" y="0"/>
          <a:chExt cx="0" cy="0"/>
        </a:xfrm>
      </p:grpSpPr>
      <p:sp>
        <p:nvSpPr>
          <p:cNvPr id="177" name="Google Shape;177;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8" name="Google Shape;178;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9" name="Google Shape;17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hyperlink" Target="https://docs.google.com/document/d/1DFXV0mj_N8MEjXUv6aVE1KDgncADT4eR4YJ2cb1vFzc/edi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hyperlink" Target="https://docs.google.com/document/d/1ihCTk8qiizDgvAlRBsChdM5Xb8Moe_HLk-7ifM02fvw/edi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hyperlink" Target="https://docs.google.com/document/d/16Jft1QNbHBhzSS4ko8z42viFub7dnejAeLxr1c-LMTw/ed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hyperlink" Target="https://docs.google.com/presentation/d/1x9kVx6k5RlVk4_ELHtL8epQWGKjN5H8Fwc2TaE8rHKQ/edit#slide=id.g11af22068b0_8_697"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hyperlink" Target="https://docs.google.com/document/d/1RUkOh3sNySZWtLnj4sI6uy1Ecu7q0WfpySXRvgi5kn4/ed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69"/>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Programación Backend</a:t>
            </a:r>
            <a:endParaRPr b="1" i="0" sz="4000" u="none" cap="none" strike="noStrike">
              <a:solidFill>
                <a:srgbClr val="EAFF6A"/>
              </a:solidFill>
              <a:latin typeface="DM Sans"/>
              <a:ea typeface="DM Sans"/>
              <a:cs typeface="DM Sans"/>
              <a:sym typeface="DM Sans"/>
            </a:endParaRPr>
          </a:p>
        </p:txBody>
      </p:sp>
      <p:sp>
        <p:nvSpPr>
          <p:cNvPr id="224" name="Google Shape;224;p6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lt1"/>
                </a:solidFill>
                <a:latin typeface="DM Sans"/>
                <a:ea typeface="DM Sans"/>
                <a:cs typeface="DM Sans"/>
                <a:sym typeface="DM Sans"/>
              </a:rPr>
              <a:t>MANUAL DE DESAFÍOS - Módulo I</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78"/>
          <p:cNvGrpSpPr/>
          <p:nvPr/>
        </p:nvGrpSpPr>
        <p:grpSpPr>
          <a:xfrm>
            <a:off x="4202558" y="994173"/>
            <a:ext cx="738900" cy="738900"/>
            <a:chOff x="3137108" y="2467173"/>
            <a:chExt cx="738900" cy="738900"/>
          </a:xfrm>
        </p:grpSpPr>
        <p:sp>
          <p:nvSpPr>
            <p:cNvPr id="442" name="Google Shape;442;p7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7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44" name="Google Shape;444;p78"/>
          <p:cNvSpPr txBox="1"/>
          <p:nvPr/>
        </p:nvSpPr>
        <p:spPr>
          <a:xfrm>
            <a:off x="1461300" y="20562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419" sz="4000">
                <a:solidFill>
                  <a:schemeClr val="dk1"/>
                </a:solidFill>
                <a:latin typeface="DM Sans"/>
                <a:ea typeface="DM Sans"/>
                <a:cs typeface="DM Sans"/>
                <a:sym typeface="DM Sans"/>
              </a:rPr>
              <a:t>Manejo de archivos</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445" name="Google Shape;445;p78"/>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Agregamos fileSystem para cambiar el modelo de persistencia actual</a:t>
            </a:r>
            <a:endParaRPr sz="2000">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9"/>
          <p:cNvSpPr txBox="1"/>
          <p:nvPr/>
        </p:nvSpPr>
        <p:spPr>
          <a:xfrm>
            <a:off x="378200" y="745300"/>
            <a:ext cx="39486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4000">
                <a:latin typeface="DM Sans"/>
                <a:ea typeface="DM Sans"/>
                <a:cs typeface="DM Sans"/>
                <a:sym typeface="DM Sans"/>
              </a:rPr>
              <a:t>Recordemos…</a:t>
            </a:r>
            <a:endParaRPr b="1" sz="4000">
              <a:latin typeface="DM Sans"/>
              <a:ea typeface="DM Sans"/>
              <a:cs typeface="DM Sans"/>
              <a:sym typeface="DM Sans"/>
            </a:endParaRPr>
          </a:p>
        </p:txBody>
      </p:sp>
      <p:sp>
        <p:nvSpPr>
          <p:cNvPr id="451" name="Google Shape;451;p79"/>
          <p:cNvSpPr txBox="1"/>
          <p:nvPr/>
        </p:nvSpPr>
        <p:spPr>
          <a:xfrm>
            <a:off x="406125" y="2701350"/>
            <a:ext cx="239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Basado en el entregable de la clase 2</a:t>
            </a:r>
            <a:endParaRPr b="1">
              <a:latin typeface="DM Sans"/>
              <a:ea typeface="DM Sans"/>
              <a:cs typeface="DM Sans"/>
              <a:sym typeface="DM Sans"/>
            </a:endParaRPr>
          </a:p>
        </p:txBody>
      </p:sp>
      <p:pic>
        <p:nvPicPr>
          <p:cNvPr id="452" name="Google Shape;452;p79"/>
          <p:cNvPicPr preferRelativeResize="0"/>
          <p:nvPr/>
        </p:nvPicPr>
        <p:blipFill>
          <a:blip r:embed="rId3">
            <a:alphaModFix/>
          </a:blip>
          <a:stretch>
            <a:fillRect/>
          </a:stretch>
        </p:blipFill>
        <p:spPr>
          <a:xfrm>
            <a:off x="6331250" y="1282838"/>
            <a:ext cx="1964050" cy="2817375"/>
          </a:xfrm>
          <a:prstGeom prst="rect">
            <a:avLst/>
          </a:prstGeom>
          <a:noFill/>
          <a:ln>
            <a:noFill/>
          </a:ln>
        </p:spPr>
      </p:pic>
      <p:sp>
        <p:nvSpPr>
          <p:cNvPr id="453" name="Google Shape;453;p79"/>
          <p:cNvSpPr txBox="1"/>
          <p:nvPr/>
        </p:nvSpPr>
        <p:spPr>
          <a:xfrm>
            <a:off x="3261250" y="2291750"/>
            <a:ext cx="294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DM Sans"/>
                <a:ea typeface="DM Sans"/>
                <a:cs typeface="DM Sans"/>
                <a:sym typeface="DM Sans"/>
              </a:rPr>
              <a:t>Estructuramos nuestra primera clase</a:t>
            </a:r>
            <a:endParaRPr sz="1300">
              <a:latin typeface="DM Sans"/>
              <a:ea typeface="DM Sans"/>
              <a:cs typeface="DM Sans"/>
              <a:sym typeface="DM Sans"/>
            </a:endParaRPr>
          </a:p>
        </p:txBody>
      </p:sp>
      <p:sp>
        <p:nvSpPr>
          <p:cNvPr id="454" name="Google Shape;454;p79"/>
          <p:cNvSpPr txBox="1"/>
          <p:nvPr/>
        </p:nvSpPr>
        <p:spPr>
          <a:xfrm>
            <a:off x="3261250" y="3238350"/>
            <a:ext cx="294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latin typeface="DM Sans"/>
                <a:ea typeface="DM Sans"/>
                <a:cs typeface="DM Sans"/>
                <a:sym typeface="DM Sans"/>
              </a:rPr>
              <a:t>Agregamos los métodos necesarios a nuestra clase para trabajar con un arreglo de productos</a:t>
            </a:r>
            <a:endParaRPr sz="1300">
              <a:latin typeface="DM Sans"/>
              <a:ea typeface="DM Sans"/>
              <a:cs typeface="DM Sans"/>
              <a:sym typeface="DM Sans"/>
            </a:endParaRPr>
          </a:p>
        </p:txBody>
      </p:sp>
      <p:cxnSp>
        <p:nvCxnSpPr>
          <p:cNvPr id="455" name="Google Shape;455;p79"/>
          <p:cNvCxnSpPr>
            <a:stCxn id="451" idx="3"/>
            <a:endCxn id="453" idx="1"/>
          </p:cNvCxnSpPr>
          <p:nvPr/>
        </p:nvCxnSpPr>
        <p:spPr>
          <a:xfrm flipH="1" rot="10800000">
            <a:off x="2798625" y="2584350"/>
            <a:ext cx="462600" cy="424800"/>
          </a:xfrm>
          <a:prstGeom prst="straightConnector1">
            <a:avLst/>
          </a:prstGeom>
          <a:noFill/>
          <a:ln cap="flat" cmpd="sng" w="9525">
            <a:solidFill>
              <a:srgbClr val="83AEFB"/>
            </a:solidFill>
            <a:prstDash val="solid"/>
            <a:round/>
            <a:headEnd len="med" w="med" type="none"/>
            <a:tailEnd len="med" w="med" type="triangle"/>
          </a:ln>
        </p:spPr>
      </p:cxnSp>
      <p:cxnSp>
        <p:nvCxnSpPr>
          <p:cNvPr id="456" name="Google Shape;456;p79"/>
          <p:cNvCxnSpPr>
            <a:stCxn id="451" idx="3"/>
            <a:endCxn id="454" idx="1"/>
          </p:cNvCxnSpPr>
          <p:nvPr/>
        </p:nvCxnSpPr>
        <p:spPr>
          <a:xfrm>
            <a:off x="2798625" y="3009150"/>
            <a:ext cx="462600" cy="621900"/>
          </a:xfrm>
          <a:prstGeom prst="straightConnector1">
            <a:avLst/>
          </a:prstGeom>
          <a:noFill/>
          <a:ln cap="flat" cmpd="sng" w="9525">
            <a:solidFill>
              <a:srgbClr val="83AEFB"/>
            </a:solidFill>
            <a:prstDash val="solid"/>
            <a:round/>
            <a:headEnd len="med" w="med" type="none"/>
            <a:tailEnd len="med" w="med" type="triangle"/>
          </a:ln>
        </p:spPr>
      </p:cxnSp>
      <p:sp>
        <p:nvSpPr>
          <p:cNvPr id="457" name="Google Shape;457;p79"/>
          <p:cNvSpPr txBox="1"/>
          <p:nvPr/>
        </p:nvSpPr>
        <p:spPr>
          <a:xfrm>
            <a:off x="406125" y="4283900"/>
            <a:ext cx="5863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00">
                <a:latin typeface="DM Sans"/>
                <a:ea typeface="DM Sans"/>
                <a:cs typeface="DM Sans"/>
                <a:sym typeface="DM Sans"/>
              </a:rPr>
              <a:t>Ahora…</a:t>
            </a:r>
            <a:r>
              <a:rPr lang="es-419" sz="1300">
                <a:latin typeface="DM Sans"/>
                <a:ea typeface="DM Sans"/>
                <a:cs typeface="DM Sans"/>
                <a:sym typeface="DM Sans"/>
              </a:rPr>
              <a:t> agregamos fileSystem para cambiar el modelo de persistencia actual</a:t>
            </a:r>
            <a:endParaRPr sz="1300">
              <a:latin typeface="DM Sans"/>
              <a:ea typeface="DM Sans"/>
              <a:cs typeface="DM Sans"/>
              <a:sym typeface="DM Sans"/>
            </a:endParaRPr>
          </a:p>
        </p:txBody>
      </p:sp>
      <p:pic>
        <p:nvPicPr>
          <p:cNvPr id="458" name="Google Shape;458;p79"/>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80"/>
          <p:cNvGrpSpPr/>
          <p:nvPr/>
        </p:nvGrpSpPr>
        <p:grpSpPr>
          <a:xfrm>
            <a:off x="457345" y="468197"/>
            <a:ext cx="431074" cy="431074"/>
            <a:chOff x="3137108" y="2467173"/>
            <a:chExt cx="738900" cy="738900"/>
          </a:xfrm>
        </p:grpSpPr>
        <p:sp>
          <p:nvSpPr>
            <p:cNvPr id="464" name="Google Shape;464;p8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8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66" name="Google Shape;466;p80"/>
          <p:cNvSpPr txBox="1"/>
          <p:nvPr/>
        </p:nvSpPr>
        <p:spPr>
          <a:xfrm>
            <a:off x="518025" y="1729975"/>
            <a:ext cx="4536900" cy="300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Realizar una clase de nombre “ProductManager”, el cual permitirá trabajar con múltiples productos. Éste debe poder agregar, consultar, modificar y eliminar un producto y manejarlo en persistencia de archivos </a:t>
            </a:r>
            <a:r>
              <a:rPr lang="es-419" sz="1350">
                <a:solidFill>
                  <a:srgbClr val="999999"/>
                </a:solidFill>
                <a:latin typeface="DM Sans"/>
                <a:ea typeface="DM Sans"/>
                <a:cs typeface="DM Sans"/>
                <a:sym typeface="DM Sans"/>
              </a:rPr>
              <a:t>(basado en entregable 1)</a:t>
            </a:r>
            <a:r>
              <a:rPr lang="es-419"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80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La clase debe contar con una variable this.path, el cual se inicializará desde el constructor y debe recibir la ruta a trabajar desde el momento de generar su instancia.</a:t>
            </a:r>
            <a:endParaRPr sz="1350">
              <a:solidFill>
                <a:srgbClr val="999999"/>
              </a:solidFill>
              <a:latin typeface="DM Sans"/>
              <a:ea typeface="DM Sans"/>
              <a:cs typeface="DM Sans"/>
              <a:sym typeface="DM Sans"/>
            </a:endParaRPr>
          </a:p>
        </p:txBody>
      </p:sp>
      <p:sp>
        <p:nvSpPr>
          <p:cNvPr id="467" name="Google Shape;467;p80"/>
          <p:cNvSpPr txBox="1"/>
          <p:nvPr/>
        </p:nvSpPr>
        <p:spPr>
          <a:xfrm>
            <a:off x="518025" y="991075"/>
            <a:ext cx="803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Manejo de archivos</a:t>
            </a:r>
            <a:endParaRPr b="1" sz="4000">
              <a:solidFill>
                <a:schemeClr val="dk1"/>
              </a:solidFill>
              <a:latin typeface="DM Sans"/>
              <a:ea typeface="DM Sans"/>
              <a:cs typeface="DM Sans"/>
              <a:sym typeface="DM Sans"/>
            </a:endParaRPr>
          </a:p>
        </p:txBody>
      </p:sp>
      <p:pic>
        <p:nvPicPr>
          <p:cNvPr id="468" name="Google Shape;468;p8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9" name="Google Shape;469;p8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470" name="Google Shape;470;p80"/>
          <p:cNvSpPr txBox="1"/>
          <p:nvPr/>
        </p:nvSpPr>
        <p:spPr>
          <a:xfrm>
            <a:off x="4990950" y="1996875"/>
            <a:ext cx="38346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 guardar objetos con el siguiente formato: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id (se debe incrementar automáticamente, no enviarse desde el cuerpo)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title (nombre del producto)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description (descripción del producto)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price (precio)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thumbnail (ruta de imagen)</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code (código identificador)</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stock (número de piezas disponibles)</a:t>
            </a:r>
            <a:endParaRPr sz="1350">
              <a:solidFill>
                <a:srgbClr val="999999"/>
              </a:solidFill>
              <a:latin typeface="DM Sans"/>
              <a:ea typeface="DM Sans"/>
              <a:cs typeface="DM Sans"/>
              <a:sym typeface="DM Sans"/>
            </a:endParaRPr>
          </a:p>
        </p:txBody>
      </p:sp>
      <p:sp>
        <p:nvSpPr>
          <p:cNvPr id="471" name="Google Shape;471;p80"/>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grpSp>
        <p:nvGrpSpPr>
          <p:cNvPr id="476" name="Google Shape;476;p81"/>
          <p:cNvGrpSpPr/>
          <p:nvPr/>
        </p:nvGrpSpPr>
        <p:grpSpPr>
          <a:xfrm>
            <a:off x="457345" y="468197"/>
            <a:ext cx="431074" cy="431074"/>
            <a:chOff x="3137108" y="2467173"/>
            <a:chExt cx="738900" cy="738900"/>
          </a:xfrm>
        </p:grpSpPr>
        <p:sp>
          <p:nvSpPr>
            <p:cNvPr id="477" name="Google Shape;477;p8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8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79" name="Google Shape;479;p81"/>
          <p:cNvSpPr txBox="1"/>
          <p:nvPr/>
        </p:nvSpPr>
        <p:spPr>
          <a:xfrm>
            <a:off x="508900" y="1204175"/>
            <a:ext cx="3834600" cy="377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rgbClr val="666666"/>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 tener un método addProduct el cual debe recibir un objeto con el formato previamente especificado, asignarle un id autoincrementable y guardarlo en el arreglo (recuerda siempre guardarlo como un array en el archivo).</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 tener un método getProducts, el cual debe leer el archivo de productos y devolver todos los productos en formato de arreglo.</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 tener un método getProductById, el cual debe recibir un id, y tras leer el archivo, debe buscar el producto con el id especificado y devolverlo en formato </a:t>
            </a:r>
            <a:r>
              <a:rPr b="1" lang="es-419" sz="1350">
                <a:solidFill>
                  <a:srgbClr val="999999"/>
                </a:solidFill>
                <a:latin typeface="DM Sans"/>
                <a:ea typeface="DM Sans"/>
                <a:cs typeface="DM Sans"/>
                <a:sym typeface="DM Sans"/>
              </a:rPr>
              <a:t>objeto</a:t>
            </a:r>
            <a:endParaRPr sz="1350">
              <a:solidFill>
                <a:srgbClr val="999999"/>
              </a:solidFill>
              <a:latin typeface="DM Sans"/>
              <a:ea typeface="DM Sans"/>
              <a:cs typeface="DM Sans"/>
              <a:sym typeface="DM Sans"/>
            </a:endParaRPr>
          </a:p>
        </p:txBody>
      </p:sp>
      <p:pic>
        <p:nvPicPr>
          <p:cNvPr id="480" name="Google Shape;480;p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81" name="Google Shape;481;p8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482" name="Google Shape;482;p81"/>
          <p:cNvSpPr txBox="1"/>
          <p:nvPr/>
        </p:nvSpPr>
        <p:spPr>
          <a:xfrm>
            <a:off x="4456450" y="1508975"/>
            <a:ext cx="4042500" cy="33459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 tener un método updateProduct, el cual debe recibir el id del producto a actualizar, así también como el campo a actualizar (puede ser el objeto completo, como en una DB), y debe actualizar el producto que tenga ese id en el archivo. </a:t>
            </a:r>
            <a:r>
              <a:rPr b="1" lang="es-419" sz="1350">
                <a:solidFill>
                  <a:srgbClr val="999999"/>
                </a:solidFill>
                <a:latin typeface="DM Sans"/>
                <a:ea typeface="DM Sans"/>
                <a:cs typeface="DM Sans"/>
                <a:sym typeface="DM Sans"/>
              </a:rPr>
              <a:t>NO DEBE BORRARSE SU ID </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 tener un método deleteProduct, el cual debe recibir un id y debe eliminar el producto que tenga ese id en el archivo.</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 del entregable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Archivo de javascript con el nombre ProductManager.js</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rPr b="1" lang="es-419" sz="1250" u="sng">
                <a:solidFill>
                  <a:srgbClr val="83AEFB"/>
                </a:solidFill>
                <a:latin typeface="DM Sans"/>
                <a:ea typeface="DM Sans"/>
                <a:cs typeface="DM Sans"/>
                <a:sym typeface="DM Sans"/>
                <a:hlinkClick r:id="rId5">
                  <a:extLst>
                    <a:ext uri="{A12FA001-AC4F-418D-AE19-62706E023703}">
                      <ahyp:hlinkClr val="tx"/>
                    </a:ext>
                  </a:extLst>
                </a:hlinkClick>
              </a:rPr>
              <a:t>Proceso de testing de este entregable ✅</a:t>
            </a:r>
            <a:endParaRPr b="1" sz="1250">
              <a:solidFill>
                <a:srgbClr val="83AEFB"/>
              </a:solidFill>
              <a:latin typeface="DM Sans"/>
              <a:ea typeface="DM Sans"/>
              <a:cs typeface="DM Sans"/>
              <a:sym typeface="DM Sans"/>
            </a:endParaRPr>
          </a:p>
        </p:txBody>
      </p:sp>
      <p:sp>
        <p:nvSpPr>
          <p:cNvPr id="483" name="Google Shape;483;p81"/>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Servidores web</a:t>
            </a:r>
            <a:endParaRPr b="1" i="0" sz="4000" u="none" cap="none" strike="noStrike">
              <a:solidFill>
                <a:schemeClr val="dk1"/>
              </a:solidFill>
              <a:latin typeface="DM Sans"/>
              <a:ea typeface="DM Sans"/>
              <a:cs typeface="DM Sans"/>
              <a:sym typeface="DM Sans"/>
            </a:endParaRPr>
          </a:p>
        </p:txBody>
      </p:sp>
      <p:sp>
        <p:nvSpPr>
          <p:cNvPr id="489" name="Google Shape;489;p8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06</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83"/>
          <p:cNvGrpSpPr/>
          <p:nvPr/>
        </p:nvGrpSpPr>
        <p:grpSpPr>
          <a:xfrm>
            <a:off x="4202558" y="994173"/>
            <a:ext cx="738900" cy="738900"/>
            <a:chOff x="3137108" y="2467173"/>
            <a:chExt cx="738900" cy="738900"/>
          </a:xfrm>
        </p:grpSpPr>
        <p:sp>
          <p:nvSpPr>
            <p:cNvPr id="495" name="Google Shape;495;p8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p83"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497" name="Google Shape;497;p8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Servidor con express</a:t>
            </a:r>
            <a:endParaRPr b="1" i="0" sz="40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nvSpPr>
        <p:spPr>
          <a:xfrm>
            <a:off x="442775" y="539475"/>
            <a:ext cx="6963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419" sz="4000" u="none" cap="none" strike="noStrike">
                <a:solidFill>
                  <a:srgbClr val="000000"/>
                </a:solidFill>
                <a:latin typeface="DM Sans"/>
                <a:ea typeface="DM Sans"/>
                <a:cs typeface="DM Sans"/>
                <a:sym typeface="DM Sans"/>
              </a:rPr>
              <a:t>Recordemos</a:t>
            </a:r>
            <a:endParaRPr b="1" i="0" sz="4000" u="none" cap="none" strike="noStrike">
              <a:solidFill>
                <a:srgbClr val="000000"/>
              </a:solidFill>
              <a:latin typeface="DM Sans"/>
              <a:ea typeface="DM Sans"/>
              <a:cs typeface="DM Sans"/>
              <a:sym typeface="DM Sans"/>
            </a:endParaRPr>
          </a:p>
        </p:txBody>
      </p:sp>
      <p:sp>
        <p:nvSpPr>
          <p:cNvPr id="503" name="Google Shape;503;p84"/>
          <p:cNvSpPr txBox="1"/>
          <p:nvPr/>
        </p:nvSpPr>
        <p:spPr>
          <a:xfrm>
            <a:off x="1190263" y="2213650"/>
            <a:ext cx="2769000" cy="392400"/>
          </a:xfrm>
          <a:prstGeom prst="rect">
            <a:avLst/>
          </a:prstGeom>
          <a:noFill/>
          <a:ln cap="flat" cmpd="sng" w="38100">
            <a:solidFill>
              <a:srgbClr val="9DF4E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Clase 4: Manejo de archivos</a:t>
            </a:r>
            <a:endParaRPr b="1" i="0" sz="1350" u="none" cap="none" strike="noStrike">
              <a:solidFill>
                <a:srgbClr val="000000"/>
              </a:solidFill>
              <a:latin typeface="DM Sans"/>
              <a:ea typeface="DM Sans"/>
              <a:cs typeface="DM Sans"/>
              <a:sym typeface="DM Sans"/>
            </a:endParaRPr>
          </a:p>
        </p:txBody>
      </p:sp>
      <p:sp>
        <p:nvSpPr>
          <p:cNvPr id="504" name="Google Shape;504;p84"/>
          <p:cNvSpPr txBox="1"/>
          <p:nvPr/>
        </p:nvSpPr>
        <p:spPr>
          <a:xfrm>
            <a:off x="4770738" y="1320225"/>
            <a:ext cx="3183000" cy="600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Tomamos la clase ProductManager la cual tenía persistencia en memoria</a:t>
            </a:r>
            <a:endParaRPr sz="1350">
              <a:highlight>
                <a:schemeClr val="lt1"/>
              </a:highlight>
              <a:latin typeface="DM Sans"/>
              <a:ea typeface="DM Sans"/>
              <a:cs typeface="DM Sans"/>
              <a:sym typeface="DM Sans"/>
            </a:endParaRPr>
          </a:p>
        </p:txBody>
      </p:sp>
      <p:sp>
        <p:nvSpPr>
          <p:cNvPr id="505" name="Google Shape;505;p84"/>
          <p:cNvSpPr txBox="1"/>
          <p:nvPr/>
        </p:nvSpPr>
        <p:spPr>
          <a:xfrm>
            <a:off x="4770738" y="2017300"/>
            <a:ext cx="3183000" cy="808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Desarrollamos un ProductManager basado en archivos con métodos asíncronos</a:t>
            </a:r>
            <a:endParaRPr sz="1350">
              <a:latin typeface="DM Sans"/>
              <a:ea typeface="DM Sans"/>
              <a:cs typeface="DM Sans"/>
              <a:sym typeface="DM Sans"/>
            </a:endParaRPr>
          </a:p>
        </p:txBody>
      </p:sp>
      <p:sp>
        <p:nvSpPr>
          <p:cNvPr id="506" name="Google Shape;506;p84"/>
          <p:cNvSpPr txBox="1"/>
          <p:nvPr/>
        </p:nvSpPr>
        <p:spPr>
          <a:xfrm>
            <a:off x="4746887" y="2914475"/>
            <a:ext cx="3206700" cy="600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Conseguimos cambiar la persistencia de memoria a archivos</a:t>
            </a:r>
            <a:endParaRPr sz="1350">
              <a:latin typeface="DM Sans"/>
              <a:ea typeface="DM Sans"/>
              <a:cs typeface="DM Sans"/>
              <a:sym typeface="DM Sans"/>
            </a:endParaRPr>
          </a:p>
        </p:txBody>
      </p:sp>
      <p:cxnSp>
        <p:nvCxnSpPr>
          <p:cNvPr id="507" name="Google Shape;507;p84"/>
          <p:cNvCxnSpPr>
            <a:stCxn id="503" idx="3"/>
            <a:endCxn id="504" idx="1"/>
          </p:cNvCxnSpPr>
          <p:nvPr/>
        </p:nvCxnSpPr>
        <p:spPr>
          <a:xfrm flipH="1" rot="10800000">
            <a:off x="3959263" y="1620250"/>
            <a:ext cx="811500" cy="789600"/>
          </a:xfrm>
          <a:prstGeom prst="straightConnector1">
            <a:avLst/>
          </a:prstGeom>
          <a:noFill/>
          <a:ln cap="flat" cmpd="sng" w="9525">
            <a:solidFill>
              <a:srgbClr val="D4D4D4"/>
            </a:solidFill>
            <a:prstDash val="solid"/>
            <a:round/>
            <a:headEnd len="sm" w="sm" type="none"/>
            <a:tailEnd len="med" w="med" type="triangle"/>
          </a:ln>
        </p:spPr>
      </p:cxnSp>
      <p:cxnSp>
        <p:nvCxnSpPr>
          <p:cNvPr id="508" name="Google Shape;508;p84"/>
          <p:cNvCxnSpPr>
            <a:stCxn id="503" idx="3"/>
            <a:endCxn id="505" idx="1"/>
          </p:cNvCxnSpPr>
          <p:nvPr/>
        </p:nvCxnSpPr>
        <p:spPr>
          <a:xfrm>
            <a:off x="3959263" y="2409850"/>
            <a:ext cx="811500" cy="11700"/>
          </a:xfrm>
          <a:prstGeom prst="straightConnector1">
            <a:avLst/>
          </a:prstGeom>
          <a:noFill/>
          <a:ln cap="flat" cmpd="sng" w="9525">
            <a:solidFill>
              <a:srgbClr val="D4D4D4"/>
            </a:solidFill>
            <a:prstDash val="solid"/>
            <a:round/>
            <a:headEnd len="sm" w="sm" type="none"/>
            <a:tailEnd len="med" w="med" type="triangle"/>
          </a:ln>
        </p:spPr>
      </p:cxnSp>
      <p:cxnSp>
        <p:nvCxnSpPr>
          <p:cNvPr id="509" name="Google Shape;509;p84"/>
          <p:cNvCxnSpPr>
            <a:stCxn id="503" idx="3"/>
            <a:endCxn id="506" idx="1"/>
          </p:cNvCxnSpPr>
          <p:nvPr/>
        </p:nvCxnSpPr>
        <p:spPr>
          <a:xfrm>
            <a:off x="3959263" y="2409850"/>
            <a:ext cx="787500" cy="804900"/>
          </a:xfrm>
          <a:prstGeom prst="straightConnector1">
            <a:avLst/>
          </a:prstGeom>
          <a:noFill/>
          <a:ln cap="flat" cmpd="sng" w="9525">
            <a:solidFill>
              <a:srgbClr val="DCDCDC"/>
            </a:solidFill>
            <a:prstDash val="solid"/>
            <a:round/>
            <a:headEnd len="sm" w="sm" type="none"/>
            <a:tailEnd len="med" w="med" type="triangle"/>
          </a:ln>
        </p:spPr>
      </p:cxnSp>
      <p:sp>
        <p:nvSpPr>
          <p:cNvPr id="510" name="Google Shape;510;p84"/>
          <p:cNvSpPr/>
          <p:nvPr/>
        </p:nvSpPr>
        <p:spPr>
          <a:xfrm>
            <a:off x="6062663" y="3598650"/>
            <a:ext cx="261000" cy="330600"/>
          </a:xfrm>
          <a:prstGeom prst="down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4"/>
          <p:cNvSpPr txBox="1"/>
          <p:nvPr/>
        </p:nvSpPr>
        <p:spPr>
          <a:xfrm>
            <a:off x="4693163" y="4013125"/>
            <a:ext cx="300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s-419" sz="3000" u="none" cap="none" strike="noStrike">
                <a:solidFill>
                  <a:schemeClr val="dk1"/>
                </a:solidFill>
                <a:highlight>
                  <a:schemeClr val="lt1"/>
                </a:highlight>
                <a:latin typeface="DM Sans"/>
                <a:ea typeface="DM Sans"/>
                <a:cs typeface="DM Sans"/>
                <a:sym typeface="DM Sans"/>
              </a:rPr>
              <a:t>💡</a:t>
            </a:r>
            <a:endParaRPr b="0" i="0" sz="3000" u="none" cap="none" strike="noStrike">
              <a:solidFill>
                <a:srgbClr val="000000"/>
              </a:solidFill>
              <a:highlight>
                <a:schemeClr val="lt1"/>
              </a:highlight>
              <a:latin typeface="Arial"/>
              <a:ea typeface="Arial"/>
              <a:cs typeface="Arial"/>
              <a:sym typeface="Arial"/>
            </a:endParaRPr>
          </a:p>
        </p:txBody>
      </p:sp>
      <p:pic>
        <p:nvPicPr>
          <p:cNvPr id="512" name="Google Shape;512;p8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p85"/>
          <p:cNvGrpSpPr/>
          <p:nvPr/>
        </p:nvGrpSpPr>
        <p:grpSpPr>
          <a:xfrm>
            <a:off x="457346" y="468198"/>
            <a:ext cx="431074" cy="431074"/>
            <a:chOff x="3137108" y="2467173"/>
            <a:chExt cx="738900" cy="738900"/>
          </a:xfrm>
        </p:grpSpPr>
        <p:sp>
          <p:nvSpPr>
            <p:cNvPr id="518" name="Google Shape;518;p8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9" name="Google Shape;519;p85"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20" name="Google Shape;520;p85"/>
          <p:cNvSpPr txBox="1"/>
          <p:nvPr/>
        </p:nvSpPr>
        <p:spPr>
          <a:xfrm>
            <a:off x="457350" y="1820650"/>
            <a:ext cx="3834600" cy="320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Desarrollar un servidor basado en express donde podamos hacer consultas a nuestro archivo de productos.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Aspectos a incluir</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Se deberá utilizar la clase ProductManager que actualmente utilizamos con persistencia de archivos.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Desarrollar un servidor express que, en su archivo app.js importe al archivo de ProductManager que actualmente tenemos.</a:t>
            </a:r>
            <a:endParaRPr sz="1350">
              <a:solidFill>
                <a:srgbClr val="999999"/>
              </a:solidFill>
              <a:latin typeface="DM Sans"/>
              <a:ea typeface="DM Sans"/>
              <a:cs typeface="DM Sans"/>
              <a:sym typeface="DM Sans"/>
            </a:endParaRPr>
          </a:p>
        </p:txBody>
      </p:sp>
      <p:sp>
        <p:nvSpPr>
          <p:cNvPr id="521" name="Google Shape;521;p85"/>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Servidor con express</a:t>
            </a:r>
            <a:endParaRPr b="1" i="0" sz="4000" u="none" cap="none" strike="noStrike">
              <a:solidFill>
                <a:schemeClr val="dk1"/>
              </a:solidFill>
              <a:latin typeface="DM Sans"/>
              <a:ea typeface="DM Sans"/>
              <a:cs typeface="DM Sans"/>
              <a:sym typeface="DM Sans"/>
            </a:endParaRPr>
          </a:p>
        </p:txBody>
      </p:sp>
      <p:pic>
        <p:nvPicPr>
          <p:cNvPr id="522" name="Google Shape;522;p8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23" name="Google Shape;523;p8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524" name="Google Shape;524;p85"/>
          <p:cNvSpPr txBox="1"/>
          <p:nvPr/>
        </p:nvSpPr>
        <p:spPr>
          <a:xfrm>
            <a:off x="4388650" y="1820650"/>
            <a:ext cx="3888300" cy="3014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El servidor debe contar con los siguientes endpoints:</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ruta ‘/products’, la cual debe leer el archivo de productos y devolverlos dentro de un objeto agregar el soporte para recibir por query param el valor ?limit= el cual recibirá un límite de resultados.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Si no se recibe query de límite, se devolverán todos los productos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Si se recibe un límite, sólo devolver el número de productos solicitados</a:t>
            </a:r>
            <a:endParaRPr sz="1350">
              <a:solidFill>
                <a:srgbClr val="999999"/>
              </a:solidFill>
              <a:latin typeface="DM Sans"/>
              <a:ea typeface="DM Sans"/>
              <a:cs typeface="DM Sans"/>
              <a:sym typeface="DM Sans"/>
            </a:endParaRPr>
          </a:p>
        </p:txBody>
      </p:sp>
      <p:sp>
        <p:nvSpPr>
          <p:cNvPr id="525" name="Google Shape;525;p85"/>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86"/>
          <p:cNvGrpSpPr/>
          <p:nvPr/>
        </p:nvGrpSpPr>
        <p:grpSpPr>
          <a:xfrm>
            <a:off x="457346" y="468198"/>
            <a:ext cx="431074" cy="431074"/>
            <a:chOff x="3137108" y="2467173"/>
            <a:chExt cx="738900" cy="738900"/>
          </a:xfrm>
        </p:grpSpPr>
        <p:sp>
          <p:nvSpPr>
            <p:cNvPr id="531" name="Google Shape;531;p8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2" name="Google Shape;532;p86"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33" name="Google Shape;533;p8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Servidor con express</a:t>
            </a:r>
            <a:endParaRPr b="1" i="0" sz="4000" u="none" cap="none" strike="noStrike">
              <a:solidFill>
                <a:schemeClr val="dk1"/>
              </a:solidFill>
              <a:latin typeface="DM Sans"/>
              <a:ea typeface="DM Sans"/>
              <a:cs typeface="DM Sans"/>
              <a:sym typeface="DM Sans"/>
            </a:endParaRPr>
          </a:p>
        </p:txBody>
      </p:sp>
      <p:pic>
        <p:nvPicPr>
          <p:cNvPr id="534" name="Google Shape;534;p8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35" name="Google Shape;535;p8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536" name="Google Shape;536;p86"/>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6"/>
          <p:cNvSpPr txBox="1"/>
          <p:nvPr/>
        </p:nvSpPr>
        <p:spPr>
          <a:xfrm>
            <a:off x="207050" y="1887100"/>
            <a:ext cx="3777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ruta ‘/products/:pid’, la cual debe recibir por req.params el pid (product Id), y devolver sólo el producto solicitado, en lugar de todos los productos. </a:t>
            </a:r>
            <a:endParaRPr sz="1350">
              <a:solidFill>
                <a:srgbClr val="999999"/>
              </a:solidFill>
              <a:latin typeface="DM Sans"/>
              <a:ea typeface="DM Sans"/>
              <a:cs typeface="DM Sans"/>
              <a:sym typeface="DM Sans"/>
            </a:endParaRPr>
          </a:p>
        </p:txBody>
      </p:sp>
      <p:sp>
        <p:nvSpPr>
          <p:cNvPr id="538" name="Google Shape;538;p86"/>
          <p:cNvSpPr txBox="1"/>
          <p:nvPr/>
        </p:nvSpPr>
        <p:spPr>
          <a:xfrm>
            <a:off x="4381875" y="1841075"/>
            <a:ext cx="4097100" cy="2388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Formato del entregable</a:t>
            </a:r>
            <a:endParaRPr b="1"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Link al repositorio de Github con el proyecto completo, el cual debe incluir:</a:t>
            </a:r>
            <a:endParaRPr sz="1350">
              <a:solidFill>
                <a:srgbClr val="999999"/>
              </a:solidFill>
              <a:latin typeface="DM Sans"/>
              <a:ea typeface="DM Sans"/>
              <a:cs typeface="DM Sans"/>
              <a:sym typeface="DM Sans"/>
            </a:endParaRPr>
          </a:p>
          <a:p>
            <a:pPr indent="-314325" lvl="1" marL="914400" rtl="0" algn="l">
              <a:spcBef>
                <a:spcPts val="80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carpeta src con app.js dentro y tu ProductManager dentro.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package.json con la info del proyecto.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NO INCLUIR LOS node_modules generados.</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rPr lang="es-419" sz="1350">
                <a:solidFill>
                  <a:srgbClr val="999999"/>
                </a:solidFill>
                <a:latin typeface="DM Sans"/>
                <a:ea typeface="DM Sans"/>
                <a:cs typeface="DM Sans"/>
                <a:sym typeface="DM Sans"/>
              </a:rPr>
              <a:t>   </a:t>
            </a:r>
            <a:r>
              <a:rPr lang="es-419" sz="1350" u="sng">
                <a:solidFill>
                  <a:schemeClr val="hlink"/>
                </a:solidFill>
                <a:latin typeface="DM Sans"/>
                <a:ea typeface="DM Sans"/>
                <a:cs typeface="DM Sans"/>
                <a:sym typeface="DM Sans"/>
                <a:hlinkClick r:id="rId5"/>
              </a:rPr>
              <a:t>Testing de este entregable</a:t>
            </a:r>
            <a:endParaRPr sz="1350">
              <a:solidFill>
                <a:srgbClr val="999999"/>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Router y Multer</a:t>
            </a:r>
            <a:endParaRPr b="1" i="0" sz="4000" u="none" cap="none" strike="noStrike">
              <a:solidFill>
                <a:schemeClr val="dk1"/>
              </a:solidFill>
              <a:latin typeface="DM Sans"/>
              <a:ea typeface="DM Sans"/>
              <a:cs typeface="DM Sans"/>
              <a:sym typeface="DM Sans"/>
            </a:endParaRPr>
          </a:p>
        </p:txBody>
      </p:sp>
      <p:sp>
        <p:nvSpPr>
          <p:cNvPr id="544" name="Google Shape;544;p8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08</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70"/>
          <p:cNvSpPr/>
          <p:nvPr/>
        </p:nvSpPr>
        <p:spPr>
          <a:xfrm>
            <a:off x="501450" y="1303375"/>
            <a:ext cx="6942000" cy="177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0"/>
          <p:cNvSpPr txBox="1"/>
          <p:nvPr/>
        </p:nvSpPr>
        <p:spPr>
          <a:xfrm>
            <a:off x="501450" y="8809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¡Bienvenidas y bienvenidos!</a:t>
            </a:r>
            <a:endParaRPr b="1" i="0" sz="4000" u="none" cap="none" strike="noStrike">
              <a:solidFill>
                <a:schemeClr val="dk1"/>
              </a:solidFill>
              <a:latin typeface="DM Sans"/>
              <a:ea typeface="DM Sans"/>
              <a:cs typeface="DM Sans"/>
              <a:sym typeface="DM Sans"/>
            </a:endParaRPr>
          </a:p>
        </p:txBody>
      </p:sp>
      <p:sp>
        <p:nvSpPr>
          <p:cNvPr id="231" name="Google Shape;231;p70"/>
          <p:cNvSpPr txBox="1"/>
          <p:nvPr/>
        </p:nvSpPr>
        <p:spPr>
          <a:xfrm>
            <a:off x="501450" y="1792100"/>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Qué bueno encontrarlos/as en este </a:t>
            </a:r>
            <a:r>
              <a:rPr lang="es-419" sz="1350">
                <a:latin typeface="DM Sans"/>
                <a:ea typeface="DM Sans"/>
                <a:cs typeface="DM Sans"/>
                <a:sym typeface="DM Sans"/>
              </a:rPr>
              <a:t>espacio,</a:t>
            </a:r>
            <a:r>
              <a:rPr b="0" i="0" lang="es-419" sz="1350" u="none" cap="none" strike="noStrike">
                <a:solidFill>
                  <a:srgbClr val="000000"/>
                </a:solidFill>
                <a:latin typeface="DM Sans"/>
                <a:ea typeface="DM Sans"/>
                <a:cs typeface="DM Sans"/>
                <a:sym typeface="DM Sans"/>
              </a:rPr>
              <a:t> el cual hemos creado para que puedan conseguir en un mismo lugar, de manera rápida y ágil, todos los desafíos entregables que plantea el </a:t>
            </a:r>
            <a:r>
              <a:rPr lang="es-419" sz="1350">
                <a:latin typeface="DM Sans"/>
                <a:ea typeface="DM Sans"/>
                <a:cs typeface="DM Sans"/>
                <a:sym typeface="DM Sans"/>
              </a:rPr>
              <a:t>módulo I.</a:t>
            </a:r>
            <a:endParaRPr b="0" i="0" sz="1350" u="none" cap="none" strike="noStrike">
              <a:solidFill>
                <a:srgbClr val="000000"/>
              </a:solidFill>
              <a:latin typeface="DM Sans"/>
              <a:ea typeface="DM Sans"/>
              <a:cs typeface="DM Sans"/>
              <a:sym typeface="DM Sans"/>
            </a:endParaRPr>
          </a:p>
        </p:txBody>
      </p:sp>
      <p:sp>
        <p:nvSpPr>
          <p:cNvPr id="232" name="Google Shape;232;p70"/>
          <p:cNvSpPr txBox="1"/>
          <p:nvPr/>
        </p:nvSpPr>
        <p:spPr>
          <a:xfrm>
            <a:off x="4555675" y="1792100"/>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A continuación presentamos el sistema de entregas de los cursos de Coder. Luego, en un tablero, podrán ver </a:t>
            </a:r>
            <a:r>
              <a:rPr b="1" i="0" lang="es-419" sz="1350" u="none" cap="none" strike="noStrike">
                <a:solidFill>
                  <a:schemeClr val="dk1"/>
                </a:solidFill>
                <a:latin typeface="DM Sans"/>
                <a:ea typeface="DM Sans"/>
                <a:cs typeface="DM Sans"/>
                <a:sym typeface="DM Sans"/>
              </a:rPr>
              <a:t>las </a:t>
            </a:r>
            <a:r>
              <a:rPr b="1" lang="es-419" sz="1350">
                <a:solidFill>
                  <a:schemeClr val="dk1"/>
                </a:solidFill>
                <a:latin typeface="DM Sans"/>
                <a:ea typeface="DM Sans"/>
                <a:cs typeface="DM Sans"/>
                <a:sym typeface="DM Sans"/>
              </a:rPr>
              <a:t>18 </a:t>
            </a:r>
            <a:r>
              <a:rPr b="1" i="0" lang="es-419" sz="1350" u="none" cap="none" strike="noStrike">
                <a:solidFill>
                  <a:schemeClr val="dk1"/>
                </a:solidFill>
                <a:latin typeface="DM Sans"/>
                <a:ea typeface="DM Sans"/>
                <a:cs typeface="DM Sans"/>
                <a:sym typeface="DM Sans"/>
              </a:rPr>
              <a:t>clases establecidas en </a:t>
            </a:r>
            <a:r>
              <a:rPr b="1" lang="es-419" sz="1350">
                <a:solidFill>
                  <a:schemeClr val="dk1"/>
                </a:solidFill>
                <a:latin typeface="DM Sans"/>
                <a:ea typeface="DM Sans"/>
                <a:cs typeface="DM Sans"/>
                <a:sym typeface="DM Sans"/>
              </a:rPr>
              <a:t>el módulo I,</a:t>
            </a:r>
            <a:r>
              <a:rPr b="1" i="0" lang="es-419" sz="1350" u="none" cap="none" strike="noStrike">
                <a:solidFill>
                  <a:schemeClr val="dk1"/>
                </a:solidFill>
                <a:latin typeface="DM Sans"/>
                <a:ea typeface="DM Sans"/>
                <a:cs typeface="DM Sans"/>
                <a:sym typeface="DM Sans"/>
              </a:rPr>
              <a:t> además de la clase 0</a:t>
            </a:r>
            <a:r>
              <a:rPr b="0" i="0" lang="es-419" sz="1350" u="none" cap="none" strike="noStrike">
                <a:solidFill>
                  <a:schemeClr val="dk1"/>
                </a:solidFill>
                <a:latin typeface="DM Sans"/>
                <a:ea typeface="DM Sans"/>
                <a:cs typeface="DM Sans"/>
                <a:sym typeface="DM Sans"/>
              </a:rPr>
              <a:t>, marcando con el ícono correspondiente las clases que sí tienen entregables</a:t>
            </a:r>
            <a:r>
              <a:rPr lang="es-419" sz="1350">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De esta forma podrás tener un pantallazo del cronograma de clases y los desafíos que deberás completar.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grpSp>
        <p:nvGrpSpPr>
          <p:cNvPr id="549" name="Google Shape;549;p88"/>
          <p:cNvGrpSpPr/>
          <p:nvPr/>
        </p:nvGrpSpPr>
        <p:grpSpPr>
          <a:xfrm>
            <a:off x="4202551" y="905623"/>
            <a:ext cx="738900" cy="738900"/>
            <a:chOff x="7208351" y="2467173"/>
            <a:chExt cx="738900" cy="738900"/>
          </a:xfrm>
        </p:grpSpPr>
        <p:sp>
          <p:nvSpPr>
            <p:cNvPr id="550" name="Google Shape;550;p8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8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52" name="Google Shape;552;p88"/>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highlight>
                  <a:srgbClr val="EAFF6A"/>
                </a:highlight>
                <a:latin typeface="DM Sans"/>
                <a:ea typeface="DM Sans"/>
                <a:cs typeface="DM Sans"/>
                <a:sym typeface="DM Sans"/>
              </a:rPr>
              <a:t>Primera pre-entrega</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553" name="Google Shape;553;p88"/>
          <p:cNvSpPr txBox="1"/>
          <p:nvPr/>
        </p:nvSpPr>
        <p:spPr>
          <a:xfrm>
            <a:off x="987300" y="3129675"/>
            <a:ext cx="7169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Se </a:t>
            </a:r>
            <a:r>
              <a:rPr lang="es-419" sz="2000">
                <a:solidFill>
                  <a:srgbClr val="999999"/>
                </a:solidFill>
                <a:latin typeface="DM Sans"/>
                <a:ea typeface="DM Sans"/>
                <a:cs typeface="DM Sans"/>
                <a:sym typeface="DM Sans"/>
              </a:rPr>
              <a:t>desarrollará un servidor que contenga los endpoints y servicios necesarios para gestionar los productos y carritos de compra en el e-commerce</a:t>
            </a:r>
            <a:endParaRPr sz="2000">
              <a:solidFill>
                <a:srgbClr val="999999"/>
              </a:solidFill>
              <a:latin typeface="DM Sans"/>
              <a:ea typeface="DM Sans"/>
              <a:cs typeface="DM Sans"/>
              <a:sym typeface="DM Sans"/>
            </a:endParaRPr>
          </a:p>
          <a:p>
            <a:pPr indent="0" lvl="0" marL="0" rtl="0" algn="ctr">
              <a:spcBef>
                <a:spcPts val="0"/>
              </a:spcBef>
              <a:spcAft>
                <a:spcPts val="0"/>
              </a:spcAft>
              <a:buNone/>
            </a:pPr>
            <a:r>
              <a:t/>
            </a:r>
            <a:endParaRPr b="1" sz="2000">
              <a:solidFill>
                <a:srgbClr val="999999"/>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grpSp>
        <p:nvGrpSpPr>
          <p:cNvPr id="558" name="Google Shape;558;p89"/>
          <p:cNvGrpSpPr/>
          <p:nvPr/>
        </p:nvGrpSpPr>
        <p:grpSpPr>
          <a:xfrm>
            <a:off x="457356" y="468297"/>
            <a:ext cx="431074" cy="431074"/>
            <a:chOff x="7208351" y="2467173"/>
            <a:chExt cx="738900" cy="738900"/>
          </a:xfrm>
        </p:grpSpPr>
        <p:sp>
          <p:nvSpPr>
            <p:cNvPr id="559" name="Google Shape;559;p8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8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61" name="Google Shape;561;p8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562" name="Google Shape;562;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63" name="Google Shape;563;p8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64" name="Google Shape;564;p89"/>
          <p:cNvSpPr txBox="1"/>
          <p:nvPr/>
        </p:nvSpPr>
        <p:spPr>
          <a:xfrm>
            <a:off x="533550" y="1831975"/>
            <a:ext cx="4070100" cy="170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Se debe entregar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Desarrollar el servidor basado en Node.JS y express, que escuche en el puerto 8080 y disponga de dos grupos de rutas: /products y /carts. Dichos endpoints estarán implementados con el router de express, con las siguientes especificaciones:</a:t>
            </a:r>
            <a:endParaRPr sz="1350">
              <a:solidFill>
                <a:srgbClr val="999999"/>
              </a:solidFill>
              <a:latin typeface="DM Sans"/>
              <a:ea typeface="DM Sans"/>
              <a:cs typeface="DM Sans"/>
              <a:sym typeface="DM Sans"/>
            </a:endParaRPr>
          </a:p>
        </p:txBody>
      </p:sp>
      <p:sp>
        <p:nvSpPr>
          <p:cNvPr id="565" name="Google Shape;565;p8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9"/>
          <p:cNvSpPr txBox="1"/>
          <p:nvPr/>
        </p:nvSpPr>
        <p:spPr>
          <a:xfrm>
            <a:off x="5086050" y="2079325"/>
            <a:ext cx="30000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Para el manejo de productos, el cual tendrá su router en /api/products/ , configurar las siguientes rutas: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raíz GET / deberá listar todos los productos de la base.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GET /:pid deberá traer sólo el producto con el id proporcionado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grpSp>
        <p:nvGrpSpPr>
          <p:cNvPr id="571" name="Google Shape;571;p90"/>
          <p:cNvGrpSpPr/>
          <p:nvPr/>
        </p:nvGrpSpPr>
        <p:grpSpPr>
          <a:xfrm>
            <a:off x="457356" y="468297"/>
            <a:ext cx="431074" cy="431074"/>
            <a:chOff x="7208351" y="2467173"/>
            <a:chExt cx="738900" cy="738900"/>
          </a:xfrm>
        </p:grpSpPr>
        <p:sp>
          <p:nvSpPr>
            <p:cNvPr id="572" name="Google Shape;572;p9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9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74" name="Google Shape;574;p9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575" name="Google Shape;575;p9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76" name="Google Shape;576;p9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77" name="Google Shape;577;p90"/>
          <p:cNvSpPr txBox="1"/>
          <p:nvPr/>
        </p:nvSpPr>
        <p:spPr>
          <a:xfrm>
            <a:off x="457350" y="1908175"/>
            <a:ext cx="4070100" cy="39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p:txBody>
      </p:sp>
      <p:sp>
        <p:nvSpPr>
          <p:cNvPr id="578" name="Google Shape;578;p9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0"/>
          <p:cNvSpPr txBox="1"/>
          <p:nvPr/>
        </p:nvSpPr>
        <p:spPr>
          <a:xfrm>
            <a:off x="636450" y="1820650"/>
            <a:ext cx="39708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raíz POST / deberá agregar un nuevo producto con los campos:</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id: Number/String (A tu elección, el id NO se manda desde body, se autogenera como lo hemos visto desde los primeros entregables, asegurando que NUNCA se repetirán los ids en el archivo.</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title:String,</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description:String</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code:String</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price:Number</a:t>
            </a:r>
            <a:endParaRPr sz="1350"/>
          </a:p>
        </p:txBody>
      </p:sp>
      <p:sp>
        <p:nvSpPr>
          <p:cNvPr id="580" name="Google Shape;580;p90"/>
          <p:cNvSpPr txBox="1"/>
          <p:nvPr/>
        </p:nvSpPr>
        <p:spPr>
          <a:xfrm>
            <a:off x="4865725" y="1908175"/>
            <a:ext cx="3103500" cy="1847100"/>
          </a:xfrm>
          <a:prstGeom prst="rect">
            <a:avLst/>
          </a:prstGeom>
          <a:noFill/>
          <a:ln>
            <a:noFill/>
          </a:ln>
        </p:spPr>
        <p:txBody>
          <a:bodyPr anchorCtr="0" anchor="t" bIns="91425" lIns="91425" spcFirstLastPara="1" rIns="91425" wrap="square" tIns="91425">
            <a:spAutoFit/>
          </a:bodyPr>
          <a:lstStyle/>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status:Boolean</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stock:Number</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category:String</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thumbnails:Array de Strings que contengan las rutas donde están almacenadas las imágenes referentes a dicho producto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grpSp>
        <p:nvGrpSpPr>
          <p:cNvPr id="585" name="Google Shape;585;p91"/>
          <p:cNvGrpSpPr/>
          <p:nvPr/>
        </p:nvGrpSpPr>
        <p:grpSpPr>
          <a:xfrm>
            <a:off x="457356" y="468297"/>
            <a:ext cx="431074" cy="431074"/>
            <a:chOff x="7208351" y="2467173"/>
            <a:chExt cx="738900" cy="738900"/>
          </a:xfrm>
        </p:grpSpPr>
        <p:sp>
          <p:nvSpPr>
            <p:cNvPr id="586" name="Google Shape;586;p9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9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88" name="Google Shape;588;p9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589" name="Google Shape;589;p9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0" name="Google Shape;590;p9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91" name="Google Shape;591;p91"/>
          <p:cNvSpPr txBox="1"/>
          <p:nvPr/>
        </p:nvSpPr>
        <p:spPr>
          <a:xfrm>
            <a:off x="457350" y="1908175"/>
            <a:ext cx="3834600" cy="2055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PUT /:pid deberá tomar un producto y actualizarlo por los campos enviados desde body. NUNCA se debe actualizar o eliminar el id al momento de hacer dicha actualización.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DELETE /:pid deberá eliminar el producto con el pid indicado.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Para el carrito, el cual tendrá su router en /api/carts/, configurar dos rutas:</a:t>
            </a:r>
            <a:endParaRPr sz="1350">
              <a:solidFill>
                <a:schemeClr val="dk1"/>
              </a:solidFill>
              <a:latin typeface="DM Sans"/>
              <a:ea typeface="DM Sans"/>
              <a:cs typeface="DM Sans"/>
              <a:sym typeface="DM Sans"/>
            </a:endParaRPr>
          </a:p>
        </p:txBody>
      </p:sp>
      <p:sp>
        <p:nvSpPr>
          <p:cNvPr id="592" name="Google Shape;592;p9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1"/>
          <p:cNvSpPr txBox="1"/>
          <p:nvPr/>
        </p:nvSpPr>
        <p:spPr>
          <a:xfrm>
            <a:off x="4811550" y="1705350"/>
            <a:ext cx="30000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raíz POST / deberá crear un nuevo carrito con la siguiente estructura:</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Id:Number/String (A tu elección, de igual manera como con los productos, debes asegurar que nunca se dupliquen los ids y que este se autogenere).</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products: Array que contendrá objetos que representen cada producto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grpSp>
        <p:nvGrpSpPr>
          <p:cNvPr id="598" name="Google Shape;598;p92"/>
          <p:cNvGrpSpPr/>
          <p:nvPr/>
        </p:nvGrpSpPr>
        <p:grpSpPr>
          <a:xfrm>
            <a:off x="457356" y="468297"/>
            <a:ext cx="431074" cy="431074"/>
            <a:chOff x="7208351" y="2467173"/>
            <a:chExt cx="738900" cy="738900"/>
          </a:xfrm>
        </p:grpSpPr>
        <p:sp>
          <p:nvSpPr>
            <p:cNvPr id="599" name="Google Shape;599;p9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p9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01" name="Google Shape;601;p9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602" name="Google Shape;602;p9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03" name="Google Shape;603;p9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04" name="Google Shape;604;p92"/>
          <p:cNvSpPr txBox="1"/>
          <p:nvPr/>
        </p:nvSpPr>
        <p:spPr>
          <a:xfrm>
            <a:off x="636450" y="1908175"/>
            <a:ext cx="35877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GET /:cid deberá listar los productos que pertenezcan al carrito con el parámetro cid proporcionados.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La ruta POST  /:cid/product/:pid deberá agregar el producto al arreglo “products” del carrito seleccionado, agregándose como un objeto bajo el siguiente formato:</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product: SÓLO DEBE CONTENER EL ID DEL PRODUCTO (Es crucial que no agregues el producto completo)</a:t>
            </a:r>
            <a:endParaRPr sz="1350">
              <a:solidFill>
                <a:schemeClr val="dk1"/>
              </a:solidFill>
              <a:latin typeface="DM Sans"/>
              <a:ea typeface="DM Sans"/>
              <a:cs typeface="DM Sans"/>
              <a:sym typeface="DM Sans"/>
            </a:endParaRPr>
          </a:p>
        </p:txBody>
      </p:sp>
      <p:sp>
        <p:nvSpPr>
          <p:cNvPr id="605" name="Google Shape;605;p9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2"/>
          <p:cNvSpPr txBox="1"/>
          <p:nvPr/>
        </p:nvSpPr>
        <p:spPr>
          <a:xfrm>
            <a:off x="4485875" y="1679575"/>
            <a:ext cx="3282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quantity: debe contener el número de ejemplares de dicho producto. El producto, de momento, se agregará de uno en uno.</a:t>
            </a:r>
            <a:endParaRPr sz="1350">
              <a:solidFill>
                <a:schemeClr val="dk1"/>
              </a:solidFill>
              <a:latin typeface="DM Sans"/>
              <a:ea typeface="DM Sans"/>
              <a:cs typeface="DM Sans"/>
              <a:sym typeface="DM Sans"/>
            </a:endParaRPr>
          </a:p>
          <a:p>
            <a:pPr indent="0" lvl="0" marL="685800" rtl="0" algn="l">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rPr lang="es-419" sz="1350">
                <a:solidFill>
                  <a:schemeClr val="dk1"/>
                </a:solidFill>
                <a:latin typeface="DM Sans"/>
                <a:ea typeface="DM Sans"/>
                <a:cs typeface="DM Sans"/>
                <a:sym typeface="DM Sans"/>
              </a:rPr>
              <a:t>Además, si un producto ya existente intenta agregarse al producto, incrementar el campo quantity de dicho producto.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grpSp>
        <p:nvGrpSpPr>
          <p:cNvPr id="611" name="Google Shape;611;p93"/>
          <p:cNvGrpSpPr/>
          <p:nvPr/>
        </p:nvGrpSpPr>
        <p:grpSpPr>
          <a:xfrm>
            <a:off x="457356" y="468297"/>
            <a:ext cx="431074" cy="431074"/>
            <a:chOff x="7208351" y="2467173"/>
            <a:chExt cx="738900" cy="738900"/>
          </a:xfrm>
        </p:grpSpPr>
        <p:sp>
          <p:nvSpPr>
            <p:cNvPr id="612" name="Google Shape;612;p9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9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14" name="Google Shape;614;p93"/>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Primera</a:t>
            </a:r>
            <a:r>
              <a:rPr b="1" lang="es-419" sz="4000">
                <a:solidFill>
                  <a:schemeClr val="dk1"/>
                </a:solidFill>
                <a:latin typeface="DM Sans"/>
                <a:ea typeface="DM Sans"/>
                <a:cs typeface="DM Sans"/>
                <a:sym typeface="DM Sans"/>
              </a:rPr>
              <a:t> entrega</a:t>
            </a:r>
            <a:endParaRPr b="1" sz="4000">
              <a:solidFill>
                <a:schemeClr val="dk1"/>
              </a:solidFill>
              <a:latin typeface="DM Sans"/>
              <a:ea typeface="DM Sans"/>
              <a:cs typeface="DM Sans"/>
              <a:sym typeface="DM Sans"/>
            </a:endParaRPr>
          </a:p>
        </p:txBody>
      </p:sp>
      <p:pic>
        <p:nvPicPr>
          <p:cNvPr id="615" name="Google Shape;615;p9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16" name="Google Shape;616;p9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17" name="Google Shape;617;p93"/>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p:txBody>
      </p:sp>
      <p:sp>
        <p:nvSpPr>
          <p:cNvPr id="618" name="Google Shape;618;p93"/>
          <p:cNvSpPr txBox="1"/>
          <p:nvPr/>
        </p:nvSpPr>
        <p:spPr>
          <a:xfrm>
            <a:off x="457350" y="1908175"/>
            <a:ext cx="38346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La persistencia de la información se implementará utilizando el file system, donde los archivos: productos,json y carrito.json respaldarán la información.</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No es necesario realizar ninguna implementación visual, todo el flujo se puede realizar por Postman o por el cliente de tu preferencia.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DM Sans"/>
              <a:ea typeface="DM Sans"/>
              <a:cs typeface="DM Sans"/>
              <a:sym typeface="DM Sans"/>
            </a:endParaRPr>
          </a:p>
        </p:txBody>
      </p:sp>
      <p:sp>
        <p:nvSpPr>
          <p:cNvPr id="619" name="Google Shape;619;p9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3"/>
          <p:cNvSpPr txBox="1"/>
          <p:nvPr/>
        </p:nvSpPr>
        <p:spPr>
          <a:xfrm>
            <a:off x="4527575" y="1908175"/>
            <a:ext cx="3834600" cy="186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Link al repositorio de Github con el proyecto completo, sin la carpeta de Node_modules.</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419" sz="1350" u="sng">
                <a:solidFill>
                  <a:schemeClr val="dk1"/>
                </a:solidFill>
                <a:latin typeface="DM Sans"/>
                <a:ea typeface="DM Sans"/>
                <a:cs typeface="DM Sans"/>
                <a:sym typeface="DM Sans"/>
              </a:rPr>
              <a:t>Link al video donde se explica.</a:t>
            </a:r>
            <a:endParaRPr sz="1350" u="sng">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Websockets</a:t>
            </a:r>
            <a:endParaRPr b="1" i="0" sz="4000" u="none" cap="none" strike="noStrike">
              <a:solidFill>
                <a:schemeClr val="dk1"/>
              </a:solidFill>
              <a:latin typeface="DM Sans"/>
              <a:ea typeface="DM Sans"/>
              <a:cs typeface="DM Sans"/>
              <a:sym typeface="DM Sans"/>
            </a:endParaRPr>
          </a:p>
        </p:txBody>
      </p:sp>
      <p:sp>
        <p:nvSpPr>
          <p:cNvPr id="626" name="Google Shape;626;p9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10</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95"/>
          <p:cNvGrpSpPr/>
          <p:nvPr/>
        </p:nvGrpSpPr>
        <p:grpSpPr>
          <a:xfrm>
            <a:off x="4202558" y="994173"/>
            <a:ext cx="738900" cy="738900"/>
            <a:chOff x="3137108" y="2467173"/>
            <a:chExt cx="738900" cy="738900"/>
          </a:xfrm>
        </p:grpSpPr>
        <p:sp>
          <p:nvSpPr>
            <p:cNvPr id="632" name="Google Shape;632;p9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3" name="Google Shape;633;p95"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34" name="Google Shape;634;p9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Websockets + Handlebars</a:t>
            </a:r>
            <a:endParaRPr b="1" i="0" sz="4000" u="none" cap="none" strike="noStrike">
              <a:solidFill>
                <a:schemeClr val="dk1"/>
              </a:solidFill>
              <a:highlight>
                <a:srgbClr val="EAFF6A"/>
              </a:highlight>
              <a:latin typeface="DM Sans"/>
              <a:ea typeface="DM Sans"/>
              <a:cs typeface="DM Sans"/>
              <a:sym typeface="DM Sans"/>
            </a:endParaRPr>
          </a:p>
        </p:txBody>
      </p:sp>
      <p:sp>
        <p:nvSpPr>
          <p:cNvPr id="635" name="Google Shape;635;p95"/>
          <p:cNvSpPr txBox="1"/>
          <p:nvPr/>
        </p:nvSpPr>
        <p:spPr>
          <a:xfrm>
            <a:off x="987300" y="327528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419" sz="2000">
                <a:solidFill>
                  <a:srgbClr val="999999"/>
                </a:solidFill>
                <a:latin typeface="DM Sans"/>
                <a:ea typeface="DM Sans"/>
                <a:cs typeface="DM Sans"/>
                <a:sym typeface="DM Sans"/>
              </a:rPr>
              <a:t>Integrar vistas y sockets a nuestro servidor actual.</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pSp>
        <p:nvGrpSpPr>
          <p:cNvPr id="640" name="Google Shape;640;p96"/>
          <p:cNvGrpSpPr/>
          <p:nvPr/>
        </p:nvGrpSpPr>
        <p:grpSpPr>
          <a:xfrm>
            <a:off x="457346" y="468198"/>
            <a:ext cx="431074" cy="431074"/>
            <a:chOff x="3137108" y="2467173"/>
            <a:chExt cx="738900" cy="738900"/>
          </a:xfrm>
        </p:grpSpPr>
        <p:sp>
          <p:nvSpPr>
            <p:cNvPr id="641" name="Google Shape;641;p9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2" name="Google Shape;642;p96"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43" name="Google Shape;643;p96"/>
          <p:cNvSpPr txBox="1"/>
          <p:nvPr/>
        </p:nvSpPr>
        <p:spPr>
          <a:xfrm>
            <a:off x="457350" y="1908175"/>
            <a:ext cx="3834600" cy="269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Configurar nuestro proyecto para que trabaje con Handlebars y websocket</a:t>
            </a:r>
            <a:r>
              <a:rPr lang="es-419" sz="1350">
                <a:solidFill>
                  <a:schemeClr val="dk1"/>
                </a:solidFill>
                <a:latin typeface="DM Sans"/>
                <a:ea typeface="DM Sans"/>
                <a:cs typeface="DM Sans"/>
                <a:sym typeface="DM Sans"/>
              </a:rPr>
              <a:t>.</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Aspectos a incluir</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Configurar el servidor para integrar el motor de plantillas Handlebars e instalar un servidor de socket.io al mismo.</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Crear una vista “index.handlebars” la cual contenga una lista de todos los productos agregados hasta el momento</a:t>
            </a:r>
            <a:endParaRPr sz="1350">
              <a:solidFill>
                <a:srgbClr val="999999"/>
              </a:solidFill>
              <a:latin typeface="DM Sans"/>
              <a:ea typeface="DM Sans"/>
              <a:cs typeface="DM Sans"/>
              <a:sym typeface="DM Sans"/>
            </a:endParaRPr>
          </a:p>
        </p:txBody>
      </p:sp>
      <p:sp>
        <p:nvSpPr>
          <p:cNvPr id="644" name="Google Shape;644;p9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Websockets</a:t>
            </a:r>
            <a:endParaRPr b="1" i="0" sz="4000" u="none" cap="none" strike="noStrike">
              <a:solidFill>
                <a:schemeClr val="dk1"/>
              </a:solidFill>
              <a:latin typeface="DM Sans"/>
              <a:ea typeface="DM Sans"/>
              <a:cs typeface="DM Sans"/>
              <a:sym typeface="DM Sans"/>
            </a:endParaRPr>
          </a:p>
        </p:txBody>
      </p:sp>
      <p:pic>
        <p:nvPicPr>
          <p:cNvPr id="645" name="Google Shape;645;p9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46" name="Google Shape;646;p9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647" name="Google Shape;647;p96"/>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96"/>
          <p:cNvSpPr txBox="1"/>
          <p:nvPr/>
        </p:nvSpPr>
        <p:spPr>
          <a:xfrm>
            <a:off x="4453625" y="1211175"/>
            <a:ext cx="3834600" cy="36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Además, crear una vista “realTimeProducts.handlebars”, la cual vivirá en el endpoint “/realtimeproducts” en nuestro views router, ésta contendrá la misma lista de productos, sin embargo, ésta trabajará con websockets.</a:t>
            </a:r>
            <a:endParaRPr sz="1350">
              <a:solidFill>
                <a:srgbClr val="999999"/>
              </a:solidFill>
              <a:latin typeface="DM Sans"/>
              <a:ea typeface="DM Sans"/>
              <a:cs typeface="DM Sans"/>
              <a:sym typeface="DM Sans"/>
            </a:endParaRPr>
          </a:p>
          <a:p>
            <a:pPr indent="-314325" lvl="1" marL="9144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Al trabajar con websockets, cada vez que creemos un producto nuevo, o bien cada vez que eliminemos un producto, se debe actualizar automáticamente en dicha vista la lista.</a:t>
            </a:r>
            <a:endParaRPr sz="135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grpSp>
        <p:nvGrpSpPr>
          <p:cNvPr id="653" name="Google Shape;653;p97"/>
          <p:cNvGrpSpPr/>
          <p:nvPr/>
        </p:nvGrpSpPr>
        <p:grpSpPr>
          <a:xfrm>
            <a:off x="457346" y="468198"/>
            <a:ext cx="431074" cy="431074"/>
            <a:chOff x="3137108" y="2467173"/>
            <a:chExt cx="738900" cy="738900"/>
          </a:xfrm>
        </p:grpSpPr>
        <p:sp>
          <p:nvSpPr>
            <p:cNvPr id="654" name="Google Shape;654;p9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97"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56" name="Google Shape;656;p97"/>
          <p:cNvSpPr txBox="1"/>
          <p:nvPr/>
        </p:nvSpPr>
        <p:spPr>
          <a:xfrm>
            <a:off x="457350" y="1012875"/>
            <a:ext cx="38346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Ya que la conexión entre una consulta HTTP y websocket no está contemplada dentro de la clase. Se recomienda que, para la creación y eliminación de un producto, Se cree un formulario simple en la vista  realTimeProducts.handlebars. Para que el contenido se envíe desde websockets y no HTTP</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Si se desea hacer con HTTP, deberás buscar la forma de utilizar el servidor de Sockets dentro de la petición POST. ¿Cómo utilizarás un socket.emit dentro del POST?</a:t>
            </a:r>
            <a:endParaRPr sz="1350">
              <a:solidFill>
                <a:srgbClr val="999999"/>
              </a:solidFill>
              <a:latin typeface="DM Sans"/>
              <a:ea typeface="DM Sans"/>
              <a:cs typeface="DM Sans"/>
              <a:sym typeface="DM Sans"/>
            </a:endParaRPr>
          </a:p>
        </p:txBody>
      </p:sp>
      <p:pic>
        <p:nvPicPr>
          <p:cNvPr id="657" name="Google Shape;657;p9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658" name="Google Shape;658;p9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659" name="Google Shape;659;p97"/>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97"/>
          <p:cNvSpPr txBox="1"/>
          <p:nvPr/>
        </p:nvSpPr>
        <p:spPr>
          <a:xfrm>
            <a:off x="4554600" y="106162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Formato de entrega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B7B7B7"/>
                </a:solidFill>
                <a:latin typeface="DM Sans"/>
                <a:ea typeface="DM Sans"/>
                <a:cs typeface="DM Sans"/>
                <a:sym typeface="DM Sans"/>
              </a:rPr>
              <a:t>Link al repositorio de Github, el cual debe contar con todo el proyecto.</a:t>
            </a:r>
            <a:endParaRPr sz="1350">
              <a:solidFill>
                <a:srgbClr val="B7B7B7"/>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B7B7B7"/>
                </a:solidFill>
                <a:latin typeface="DM Sans"/>
                <a:ea typeface="DM Sans"/>
                <a:cs typeface="DM Sans"/>
                <a:sym typeface="DM Sans"/>
              </a:rPr>
              <a:t>No incluir node_modules</a:t>
            </a:r>
            <a:endParaRPr sz="1350">
              <a:solidFill>
                <a:srgbClr val="B7B7B7"/>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u="sng">
                <a:solidFill>
                  <a:schemeClr val="hlink"/>
                </a:solidFill>
                <a:latin typeface="DM Sans"/>
                <a:ea typeface="DM Sans"/>
                <a:cs typeface="DM Sans"/>
                <a:sym typeface="DM Sans"/>
                <a:hlinkClick r:id="rId5"/>
              </a:rPr>
              <a:t>Testing de este entregable</a:t>
            </a:r>
            <a:endParaRPr sz="135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7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Sistema de entregas</a:t>
            </a:r>
            <a:endParaRPr b="1" i="0" sz="3500" u="none" cap="none" strike="noStrike">
              <a:solidFill>
                <a:schemeClr val="lt1"/>
              </a:solidFill>
              <a:latin typeface="DM Sans"/>
              <a:ea typeface="DM Sans"/>
              <a:cs typeface="DM Sans"/>
              <a:sym typeface="DM Sans"/>
            </a:endParaRPr>
          </a:p>
        </p:txBody>
      </p:sp>
      <p:sp>
        <p:nvSpPr>
          <p:cNvPr id="238" name="Google Shape;238;p7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1"/>
          <p:cNvSpPr txBox="1"/>
          <p:nvPr/>
        </p:nvSpPr>
        <p:spPr>
          <a:xfrm>
            <a:off x="1028675" y="2212050"/>
            <a:ext cx="21663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Tienen una vigencia de 7 días, es decir, a partir de la fecha (de la clase) en la que se lanza el desafío, empezarán a correr 7 días continuos, para que puedas cargar tu desafío en la plataforma.</a:t>
            </a:r>
            <a:endParaRPr b="0" i="0" sz="1200" u="none" cap="none" strike="noStrike">
              <a:solidFill>
                <a:srgbClr val="000000"/>
              </a:solidFill>
              <a:latin typeface="DM Sans"/>
              <a:ea typeface="DM Sans"/>
              <a:cs typeface="DM Sans"/>
              <a:sym typeface="DM Sans"/>
            </a:endParaRPr>
          </a:p>
        </p:txBody>
      </p:sp>
      <p:sp>
        <p:nvSpPr>
          <p:cNvPr id="240" name="Google Shape;240;p71"/>
          <p:cNvSpPr txBox="1"/>
          <p:nvPr/>
        </p:nvSpPr>
        <p:spPr>
          <a:xfrm>
            <a:off x="1028675" y="181185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Desafíos entregables</a:t>
            </a:r>
            <a:endParaRPr b="1" i="0" sz="1400" u="none" cap="none" strike="noStrike">
              <a:solidFill>
                <a:srgbClr val="000000"/>
              </a:solidFill>
              <a:latin typeface="DM Sans"/>
              <a:ea typeface="DM Sans"/>
              <a:cs typeface="DM Sans"/>
              <a:sym typeface="DM Sans"/>
            </a:endParaRPr>
          </a:p>
        </p:txBody>
      </p:sp>
      <p:sp>
        <p:nvSpPr>
          <p:cNvPr id="241" name="Google Shape;241;p71"/>
          <p:cNvSpPr txBox="1"/>
          <p:nvPr/>
        </p:nvSpPr>
        <p:spPr>
          <a:xfrm>
            <a:off x="3488850" y="2212050"/>
            <a:ext cx="21663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También tiene una vigencia o duración de 7 días antes de que el botón de “entrega” se deshabilite. Por este motivo te recomendamos estar al día con todas las actividades planteadas.</a:t>
            </a:r>
            <a:endParaRPr b="0" i="0" sz="1200" u="none" cap="none" strike="noStrike">
              <a:solidFill>
                <a:srgbClr val="000000"/>
              </a:solidFill>
              <a:latin typeface="DM Sans"/>
              <a:ea typeface="DM Sans"/>
              <a:cs typeface="DM Sans"/>
              <a:sym typeface="DM Sans"/>
            </a:endParaRPr>
          </a:p>
        </p:txBody>
      </p:sp>
      <p:sp>
        <p:nvSpPr>
          <p:cNvPr id="242" name="Google Shape;242;p71"/>
          <p:cNvSpPr txBox="1"/>
          <p:nvPr/>
        </p:nvSpPr>
        <p:spPr>
          <a:xfrm>
            <a:off x="3488850" y="181185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Pre-entrega del PF</a:t>
            </a:r>
            <a:endParaRPr b="1" i="0" sz="1400" u="none" cap="none" strike="noStrike">
              <a:solidFill>
                <a:srgbClr val="000000"/>
              </a:solidFill>
              <a:latin typeface="DM Sans"/>
              <a:ea typeface="DM Sans"/>
              <a:cs typeface="DM Sans"/>
              <a:sym typeface="DM Sans"/>
            </a:endParaRPr>
          </a:p>
        </p:txBody>
      </p:sp>
      <p:sp>
        <p:nvSpPr>
          <p:cNvPr id="243" name="Google Shape;243;p71"/>
          <p:cNvSpPr txBox="1"/>
          <p:nvPr/>
        </p:nvSpPr>
        <p:spPr>
          <a:xfrm>
            <a:off x="5949025" y="2212050"/>
            <a:ext cx="2365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 diferencia de los anteriores puntos, cuenta con un lapso de 20 días continuos luego de finalizada la última clase (</a:t>
            </a:r>
            <a:r>
              <a:rPr b="1" i="0" lang="es-419" sz="1200" u="none" cap="none" strike="noStrike">
                <a:solidFill>
                  <a:srgbClr val="000000"/>
                </a:solidFill>
                <a:latin typeface="DM Sans"/>
                <a:ea typeface="DM Sans"/>
                <a:cs typeface="DM Sans"/>
                <a:sym typeface="DM Sans"/>
              </a:rPr>
              <a:t>n°</a:t>
            </a:r>
            <a:r>
              <a:rPr b="1" lang="es-419" sz="1200">
                <a:latin typeface="DM Sans"/>
                <a:ea typeface="DM Sans"/>
                <a:cs typeface="DM Sans"/>
                <a:sym typeface="DM Sans"/>
              </a:rPr>
              <a:t>47</a:t>
            </a:r>
            <a:r>
              <a:rPr b="0" i="0" lang="es-419" sz="1200" u="none" cap="none" strike="noStrike">
                <a:solidFill>
                  <a:srgbClr val="000000"/>
                </a:solidFill>
                <a:latin typeface="DM Sans"/>
                <a:ea typeface="DM Sans"/>
                <a:cs typeface="DM Sans"/>
                <a:sym typeface="DM Sans"/>
              </a:rPr>
              <a:t>). Posterior a ese tiempo, el botón de la entrega quedará inhabilitado y no será posible entregarlo o recibirlo por otros medios. </a:t>
            </a:r>
            <a:endParaRPr b="0" i="0" sz="1350" u="none" cap="none" strike="noStrike">
              <a:solidFill>
                <a:srgbClr val="000000"/>
              </a:solidFill>
              <a:latin typeface="DM Sans"/>
              <a:ea typeface="DM Sans"/>
              <a:cs typeface="DM Sans"/>
              <a:sym typeface="DM Sans"/>
            </a:endParaRPr>
          </a:p>
        </p:txBody>
      </p:sp>
      <p:sp>
        <p:nvSpPr>
          <p:cNvPr id="244" name="Google Shape;244;p71"/>
          <p:cNvSpPr txBox="1"/>
          <p:nvPr/>
        </p:nvSpPr>
        <p:spPr>
          <a:xfrm>
            <a:off x="5949025" y="181185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Proyecto Final</a:t>
            </a:r>
            <a:endParaRPr b="1" i="0" sz="1400" u="none" cap="none" strike="noStrike">
              <a:solidFill>
                <a:srgbClr val="000000"/>
              </a:solidFill>
              <a:latin typeface="DM Sans"/>
              <a:ea typeface="DM Sans"/>
              <a:cs typeface="DM Sans"/>
              <a:sym typeface="DM Sans"/>
            </a:endParaRPr>
          </a:p>
        </p:txBody>
      </p:sp>
      <p:pic>
        <p:nvPicPr>
          <p:cNvPr id="245" name="Google Shape;245;p71"/>
          <p:cNvPicPr preferRelativeResize="0"/>
          <p:nvPr/>
        </p:nvPicPr>
        <p:blipFill rotWithShape="1">
          <a:blip r:embed="rId3">
            <a:alphaModFix/>
          </a:blip>
          <a:srcRect b="0" l="0" r="0" t="0"/>
          <a:stretch/>
        </p:blipFill>
        <p:spPr>
          <a:xfrm>
            <a:off x="3560348" y="1479086"/>
            <a:ext cx="192136" cy="192145"/>
          </a:xfrm>
          <a:prstGeom prst="rect">
            <a:avLst/>
          </a:prstGeom>
          <a:noFill/>
          <a:ln>
            <a:noFill/>
          </a:ln>
        </p:spPr>
      </p:pic>
      <p:pic>
        <p:nvPicPr>
          <p:cNvPr id="246" name="Google Shape;246;p71"/>
          <p:cNvPicPr preferRelativeResize="0"/>
          <p:nvPr/>
        </p:nvPicPr>
        <p:blipFill rotWithShape="1">
          <a:blip r:embed="rId4">
            <a:alphaModFix/>
          </a:blip>
          <a:srcRect b="0" l="0" r="0" t="0"/>
          <a:stretch/>
        </p:blipFill>
        <p:spPr>
          <a:xfrm>
            <a:off x="1124911" y="1488410"/>
            <a:ext cx="182807" cy="182809"/>
          </a:xfrm>
          <a:prstGeom prst="rect">
            <a:avLst/>
          </a:prstGeom>
          <a:noFill/>
          <a:ln>
            <a:noFill/>
          </a:ln>
        </p:spPr>
      </p:pic>
      <p:pic>
        <p:nvPicPr>
          <p:cNvPr id="247" name="Google Shape;247;p71"/>
          <p:cNvPicPr preferRelativeResize="0"/>
          <p:nvPr/>
        </p:nvPicPr>
        <p:blipFill rotWithShape="1">
          <a:blip r:embed="rId3">
            <a:alphaModFix/>
          </a:blip>
          <a:srcRect b="0" l="0" r="0" t="0"/>
          <a:stretch/>
        </p:blipFill>
        <p:spPr>
          <a:xfrm>
            <a:off x="6043973" y="1483749"/>
            <a:ext cx="192136" cy="1921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8"/>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Primera práctica integradora</a:t>
            </a:r>
            <a:endParaRPr b="1" i="0" sz="4000" u="none" cap="none" strike="noStrike">
              <a:solidFill>
                <a:schemeClr val="dk1"/>
              </a:solidFill>
              <a:latin typeface="DM Sans"/>
              <a:ea typeface="DM Sans"/>
              <a:cs typeface="DM Sans"/>
              <a:sym typeface="DM Sans"/>
            </a:endParaRPr>
          </a:p>
        </p:txBody>
      </p:sp>
      <p:sp>
        <p:nvSpPr>
          <p:cNvPr id="666" name="Google Shape;666;p9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15</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9"/>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Práctica de integración sobre tu ecommerce</a:t>
            </a:r>
            <a:endParaRPr b="1" i="0" sz="4000" u="none" cap="none" strike="noStrike">
              <a:solidFill>
                <a:schemeClr val="dk1"/>
              </a:solidFill>
              <a:highlight>
                <a:srgbClr val="EAFF6A"/>
              </a:highlight>
              <a:latin typeface="DM Sans"/>
              <a:ea typeface="DM Sans"/>
              <a:cs typeface="DM Sans"/>
              <a:sym typeface="DM Sans"/>
            </a:endParaRPr>
          </a:p>
        </p:txBody>
      </p:sp>
      <p:grpSp>
        <p:nvGrpSpPr>
          <p:cNvPr id="672" name="Google Shape;672;p99"/>
          <p:cNvGrpSpPr/>
          <p:nvPr/>
        </p:nvGrpSpPr>
        <p:grpSpPr>
          <a:xfrm>
            <a:off x="4032278" y="991001"/>
            <a:ext cx="898548" cy="898574"/>
            <a:chOff x="7203613" y="720174"/>
            <a:chExt cx="254100" cy="254100"/>
          </a:xfrm>
        </p:grpSpPr>
        <p:sp>
          <p:nvSpPr>
            <p:cNvPr id="673" name="Google Shape;673;p99"/>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4" name="Google Shape;674;p99"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0"/>
          <p:cNvSpPr txBox="1"/>
          <p:nvPr/>
        </p:nvSpPr>
        <p:spPr>
          <a:xfrm>
            <a:off x="457350" y="1017925"/>
            <a:ext cx="3834600" cy="290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0"/>
              </a:spcAft>
              <a:buNone/>
            </a:pPr>
            <a:r>
              <a:rPr lang="es-419" sz="1350">
                <a:solidFill>
                  <a:srgbClr val="999999"/>
                </a:solidFill>
                <a:latin typeface="DM Sans"/>
                <a:ea typeface="DM Sans"/>
                <a:cs typeface="DM Sans"/>
                <a:sym typeface="DM Sans"/>
              </a:rPr>
              <a:t>Continuar sobre el proyecto que has trabajado para tu ecommerce y configurar los siguientes elementos:</a:t>
            </a:r>
            <a:endParaRPr b="0"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Aspectos a incluir</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Agregar el modelo de persistencia de Mongo y mongoose a tu proyecto.</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Crear una base de datos llamada “ecommerce” dentro de tu Atlas, crear sus colecciones “carts”, “messages”, “products” y sus respectivos schemas.</a:t>
            </a:r>
            <a:endParaRPr sz="1350">
              <a:solidFill>
                <a:srgbClr val="999999"/>
              </a:solidFill>
              <a:latin typeface="DM Sans"/>
              <a:ea typeface="DM Sans"/>
              <a:cs typeface="DM Sans"/>
              <a:sym typeface="DM Sans"/>
            </a:endParaRPr>
          </a:p>
        </p:txBody>
      </p:sp>
      <p:sp>
        <p:nvSpPr>
          <p:cNvPr id="680" name="Google Shape;680;p100"/>
          <p:cNvSpPr txBox="1"/>
          <p:nvPr/>
        </p:nvSpPr>
        <p:spPr>
          <a:xfrm>
            <a:off x="501450" y="1081750"/>
            <a:ext cx="7780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pic>
        <p:nvPicPr>
          <p:cNvPr id="681" name="Google Shape;681;p10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82" name="Google Shape;682;p100"/>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highlight>
                <a:schemeClr val="accent5"/>
              </a:highlight>
              <a:latin typeface="Arial"/>
              <a:ea typeface="Arial"/>
              <a:cs typeface="Arial"/>
              <a:sym typeface="Arial"/>
            </a:endParaRPr>
          </a:p>
        </p:txBody>
      </p:sp>
      <p:sp>
        <p:nvSpPr>
          <p:cNvPr id="683" name="Google Shape;683;p100"/>
          <p:cNvSpPr txBox="1"/>
          <p:nvPr/>
        </p:nvSpPr>
        <p:spPr>
          <a:xfrm>
            <a:off x="4634100" y="2466400"/>
            <a:ext cx="4113900" cy="1909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Separar los Managers de fileSystem de los managers de MongoDb en una sola carpeta “dao”. Dentro de dao, agregar también una carpeta “models” donde vivirán los esquemas de MongoDB. La estructura deberá ser igual a la vista en esta clase</a:t>
            </a:r>
            <a:endParaRPr b="1" i="0" sz="14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Contener todos los Managers (FileSystem y DB) en una carpeta llamada “Dao”</a:t>
            </a:r>
            <a:endParaRPr sz="1450">
              <a:solidFill>
                <a:srgbClr val="999999"/>
              </a:solidFill>
              <a:latin typeface="DM Sans"/>
              <a:ea typeface="DM Sans"/>
              <a:cs typeface="DM Sans"/>
              <a:sym typeface="DM Sans"/>
            </a:endParaRPr>
          </a:p>
        </p:txBody>
      </p:sp>
      <p:grpSp>
        <p:nvGrpSpPr>
          <p:cNvPr id="684" name="Google Shape;684;p100"/>
          <p:cNvGrpSpPr/>
          <p:nvPr/>
        </p:nvGrpSpPr>
        <p:grpSpPr>
          <a:xfrm>
            <a:off x="501451" y="510475"/>
            <a:ext cx="388900" cy="388900"/>
            <a:chOff x="7203613" y="720174"/>
            <a:chExt cx="254100" cy="254100"/>
          </a:xfrm>
        </p:grpSpPr>
        <p:sp>
          <p:nvSpPr>
            <p:cNvPr id="685" name="Google Shape;685;p100"/>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100"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687" name="Google Shape;687;p100"/>
          <p:cNvSpPr txBox="1"/>
          <p:nvPr/>
        </p:nvSpPr>
        <p:spPr>
          <a:xfrm>
            <a:off x="930550" y="468275"/>
            <a:ext cx="3361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419" sz="1600">
                <a:solidFill>
                  <a:srgbClr val="000000"/>
                </a:solidFill>
                <a:latin typeface="DM Sans"/>
                <a:ea typeface="DM Sans"/>
                <a:cs typeface="DM Sans"/>
                <a:sym typeface="DM Sans"/>
              </a:rPr>
              <a:t>DESAFIO COMPLEMENTARIO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1"/>
          <p:cNvSpPr txBox="1"/>
          <p:nvPr/>
        </p:nvSpPr>
        <p:spPr>
          <a:xfrm>
            <a:off x="500950" y="1324450"/>
            <a:ext cx="3834600" cy="211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Aspectos a incluir</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Reajustar los servicios con el fin de que puedan funcionar con Mongoose en lugar de FileSystem</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419" sz="1350">
                <a:solidFill>
                  <a:srgbClr val="999999"/>
                </a:solidFill>
                <a:latin typeface="DM Sans"/>
                <a:ea typeface="DM Sans"/>
                <a:cs typeface="DM Sans"/>
                <a:sym typeface="DM Sans"/>
              </a:rPr>
              <a:t>NO ELIMINAR FileSystem de tu proyecto</a:t>
            </a:r>
            <a:r>
              <a:rPr lang="es-419"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Corroborar la integridad del proyecto para que todo funcione como lo ha hecho hasta ahora.</a:t>
            </a:r>
            <a:endParaRPr sz="1350">
              <a:solidFill>
                <a:srgbClr val="999999"/>
              </a:solidFill>
              <a:latin typeface="DM Sans"/>
              <a:ea typeface="DM Sans"/>
              <a:cs typeface="DM Sans"/>
              <a:sym typeface="DM Sans"/>
            </a:endParaRPr>
          </a:p>
        </p:txBody>
      </p:sp>
      <p:pic>
        <p:nvPicPr>
          <p:cNvPr id="693" name="Google Shape;693;p10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94" name="Google Shape;694;p101"/>
          <p:cNvSpPr/>
          <p:nvPr/>
        </p:nvSpPr>
        <p:spPr>
          <a:xfrm>
            <a:off x="636450" y="838675"/>
            <a:ext cx="8036700" cy="6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01"/>
          <p:cNvSpPr txBox="1"/>
          <p:nvPr/>
        </p:nvSpPr>
        <p:spPr>
          <a:xfrm>
            <a:off x="4605375" y="1363525"/>
            <a:ext cx="38346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50">
                <a:latin typeface="DM Sans"/>
                <a:ea typeface="DM Sans"/>
                <a:cs typeface="DM Sans"/>
                <a:sym typeface="DM Sans"/>
              </a:rPr>
              <a:t>Formato</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Link al repositorio de GitHub con el proyecto completo (No incluir node_modules).</a:t>
            </a:r>
            <a:endParaRPr sz="1350">
              <a:latin typeface="DM Sans"/>
              <a:ea typeface="DM Sans"/>
              <a:cs typeface="DM Sans"/>
              <a:sym typeface="DM Sans"/>
            </a:endParaRPr>
          </a:p>
          <a:p>
            <a:pPr indent="0" lvl="0" marL="0" rtl="0" algn="l">
              <a:spcBef>
                <a:spcPts val="0"/>
              </a:spcBef>
              <a:spcAft>
                <a:spcPts val="0"/>
              </a:spcAft>
              <a:buNone/>
            </a:pPr>
            <a:r>
              <a:rPr b="1" lang="es-419" sz="1250">
                <a:latin typeface="DM Sans"/>
                <a:ea typeface="DM Sans"/>
                <a:cs typeface="DM Sans"/>
                <a:sym typeface="DM Sans"/>
              </a:rPr>
              <a:t>Sugerencias</a:t>
            </a:r>
            <a:endParaRPr b="1" sz="1250">
              <a:latin typeface="DM Sans"/>
              <a:ea typeface="DM Sans"/>
              <a:cs typeface="DM Sans"/>
              <a:sym typeface="DM Sans"/>
            </a:endParaRPr>
          </a:p>
          <a:p>
            <a:pPr indent="0" lvl="0" marL="0" rtl="0" algn="l">
              <a:lnSpc>
                <a:spcPct val="30000"/>
              </a:lnSpc>
              <a:spcBef>
                <a:spcPts val="0"/>
              </a:spcBef>
              <a:spcAft>
                <a:spcPts val="0"/>
              </a:spcAft>
              <a:buNone/>
            </a:pPr>
            <a:r>
              <a:t/>
            </a:r>
            <a:endParaRPr b="1" sz="12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Te recomendamos que, para este entregable, repitas las pruebas realizadas en la pre-entrega de la clase 8.</a:t>
            </a:r>
            <a:endParaRPr sz="1450">
              <a:solidFill>
                <a:srgbClr val="999999"/>
              </a:solidFill>
              <a:latin typeface="DM Sans"/>
              <a:ea typeface="DM Sans"/>
              <a:cs typeface="DM Sans"/>
              <a:sym typeface="DM Sans"/>
            </a:endParaRPr>
          </a:p>
        </p:txBody>
      </p:sp>
      <p:grpSp>
        <p:nvGrpSpPr>
          <p:cNvPr id="696" name="Google Shape;696;p101"/>
          <p:cNvGrpSpPr/>
          <p:nvPr/>
        </p:nvGrpSpPr>
        <p:grpSpPr>
          <a:xfrm>
            <a:off x="500958" y="518727"/>
            <a:ext cx="380566" cy="380642"/>
            <a:chOff x="7203613" y="720174"/>
            <a:chExt cx="254100" cy="254100"/>
          </a:xfrm>
        </p:grpSpPr>
        <p:sp>
          <p:nvSpPr>
            <p:cNvPr id="697" name="Google Shape;697;p101"/>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 name="Google Shape;698;p101" title="ícono de desafío entregable"/>
            <p:cNvPicPr preferRelativeResize="0"/>
            <p:nvPr/>
          </p:nvPicPr>
          <p:blipFill>
            <a:blip r:embed="rId4">
              <a:alphaModFix/>
            </a:blip>
            <a:stretch>
              <a:fillRect/>
            </a:stretch>
          </p:blipFill>
          <p:spPr>
            <a:xfrm>
              <a:off x="7254167" y="773510"/>
              <a:ext cx="147437" cy="147439"/>
            </a:xfrm>
            <a:prstGeom prst="rect">
              <a:avLst/>
            </a:prstGeom>
            <a:noFill/>
            <a:ln>
              <a:noFill/>
            </a:ln>
          </p:spPr>
        </p:pic>
      </p:grpSp>
      <p:sp>
        <p:nvSpPr>
          <p:cNvPr id="699" name="Google Shape;699;p101"/>
          <p:cNvSpPr txBox="1"/>
          <p:nvPr/>
        </p:nvSpPr>
        <p:spPr>
          <a:xfrm>
            <a:off x="930550" y="468275"/>
            <a:ext cx="3361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lang="es-419" sz="1600">
                <a:solidFill>
                  <a:srgbClr val="000000"/>
                </a:solidFill>
                <a:latin typeface="DM Sans"/>
                <a:ea typeface="DM Sans"/>
                <a:cs typeface="DM Sans"/>
                <a:sym typeface="DM Sans"/>
              </a:rPr>
              <a:t>DESAFIO COMPLEMENTARIO</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2"/>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Mongo Avanzado </a:t>
            </a:r>
            <a:endParaRPr b="1" sz="4000">
              <a:solidFill>
                <a:schemeClr val="dk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(Parte I)</a:t>
            </a:r>
            <a:endParaRPr b="1" i="0" sz="4000" u="none" cap="none" strike="noStrike">
              <a:solidFill>
                <a:schemeClr val="dk1"/>
              </a:solidFill>
              <a:latin typeface="DM Sans"/>
              <a:ea typeface="DM Sans"/>
              <a:cs typeface="DM Sans"/>
              <a:sym typeface="DM Sans"/>
            </a:endParaRPr>
          </a:p>
        </p:txBody>
      </p:sp>
      <p:sp>
        <p:nvSpPr>
          <p:cNvPr id="705" name="Google Shape;705;p10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17</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grpSp>
        <p:nvGrpSpPr>
          <p:cNvPr id="710" name="Google Shape;710;p103"/>
          <p:cNvGrpSpPr/>
          <p:nvPr/>
        </p:nvGrpSpPr>
        <p:grpSpPr>
          <a:xfrm>
            <a:off x="4202551" y="351498"/>
            <a:ext cx="738900" cy="738900"/>
            <a:chOff x="7208351" y="2467173"/>
            <a:chExt cx="738900" cy="738900"/>
          </a:xfrm>
        </p:grpSpPr>
        <p:sp>
          <p:nvSpPr>
            <p:cNvPr id="711" name="Google Shape;711;p10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2" name="Google Shape;712;p103"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713" name="Google Shape;713;p103"/>
          <p:cNvSpPr txBox="1"/>
          <p:nvPr/>
        </p:nvSpPr>
        <p:spPr>
          <a:xfrm>
            <a:off x="1461300" y="12825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t/>
            </a:r>
            <a:endParaRPr b="1" i="0" sz="4000" u="none" cap="none" strike="noStrike">
              <a:solidFill>
                <a:schemeClr val="dk1"/>
              </a:solidFill>
              <a:highlight>
                <a:schemeClr val="lt1"/>
              </a:highlight>
              <a:latin typeface="DM Sans"/>
              <a:ea typeface="DM Sans"/>
              <a:cs typeface="DM Sans"/>
              <a:sym typeface="DM Sans"/>
            </a:endParaRPr>
          </a:p>
        </p:txBody>
      </p:sp>
      <p:sp>
        <p:nvSpPr>
          <p:cNvPr id="714" name="Google Shape;714;p103"/>
          <p:cNvSpPr txBox="1"/>
          <p:nvPr/>
        </p:nvSpPr>
        <p:spPr>
          <a:xfrm>
            <a:off x="987300" y="3129675"/>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419" sz="2000" u="none" cap="none" strike="noStrike">
                <a:solidFill>
                  <a:srgbClr val="999999"/>
                </a:solidFill>
                <a:latin typeface="DM Sans"/>
                <a:ea typeface="DM Sans"/>
                <a:cs typeface="DM Sans"/>
                <a:sym typeface="DM Sans"/>
              </a:rPr>
              <a:t>Deb</a:t>
            </a:r>
            <a:r>
              <a:rPr lang="es-419" sz="2000">
                <a:solidFill>
                  <a:srgbClr val="999999"/>
                </a:solidFill>
                <a:latin typeface="DM Sans"/>
                <a:ea typeface="DM Sans"/>
                <a:cs typeface="DM Sans"/>
                <a:sym typeface="DM Sans"/>
              </a:rPr>
              <a:t>erás entregar el proyecto que has venido armando, cambiando persistencia en base de datos, además de agregar algunos endpoints nuevos a tu ecommerce</a:t>
            </a:r>
            <a:endParaRPr b="0" i="0" sz="2000" u="none" cap="none" strike="noStrike">
              <a:solidFill>
                <a:srgbClr val="999999"/>
              </a:solidFill>
              <a:latin typeface="DM Sans"/>
              <a:ea typeface="DM Sans"/>
              <a:cs typeface="DM Sans"/>
              <a:sym typeface="DM Sans"/>
            </a:endParaRPr>
          </a:p>
        </p:txBody>
      </p:sp>
      <p:sp>
        <p:nvSpPr>
          <p:cNvPr id="715" name="Google Shape;715;p103"/>
          <p:cNvSpPr txBox="1"/>
          <p:nvPr/>
        </p:nvSpPr>
        <p:spPr>
          <a:xfrm>
            <a:off x="1296150" y="1561250"/>
            <a:ext cx="65517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highlight>
                  <a:schemeClr val="accent6"/>
                </a:highlight>
                <a:latin typeface="DM Sans"/>
                <a:ea typeface="DM Sans"/>
                <a:cs typeface="DM Sans"/>
                <a:sym typeface="DM Sans"/>
              </a:rPr>
              <a:t>Segunda pre-</a:t>
            </a:r>
            <a:r>
              <a:rPr b="1" lang="es-419" sz="4000">
                <a:solidFill>
                  <a:schemeClr val="dk1"/>
                </a:solidFill>
                <a:highlight>
                  <a:schemeClr val="accent6"/>
                </a:highlight>
                <a:latin typeface="DM Sans"/>
                <a:ea typeface="DM Sans"/>
                <a:cs typeface="DM Sans"/>
                <a:sym typeface="DM Sans"/>
              </a:rPr>
              <a:t>entrega</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 tu Proyecto final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grpSp>
        <p:nvGrpSpPr>
          <p:cNvPr id="720" name="Google Shape;720;p104"/>
          <p:cNvGrpSpPr/>
          <p:nvPr/>
        </p:nvGrpSpPr>
        <p:grpSpPr>
          <a:xfrm>
            <a:off x="457359" y="468298"/>
            <a:ext cx="431074" cy="431074"/>
            <a:chOff x="7208351" y="2467173"/>
            <a:chExt cx="738900" cy="738900"/>
          </a:xfrm>
        </p:grpSpPr>
        <p:sp>
          <p:nvSpPr>
            <p:cNvPr id="721" name="Google Shape;721;p10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2" name="Google Shape;722;p104"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723" name="Google Shape;723;p104"/>
          <p:cNvSpPr txBox="1"/>
          <p:nvPr/>
        </p:nvSpPr>
        <p:spPr>
          <a:xfrm>
            <a:off x="501325" y="926850"/>
            <a:ext cx="73101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3500">
                <a:solidFill>
                  <a:schemeClr val="dk1"/>
                </a:solidFill>
                <a:latin typeface="DM Sans"/>
                <a:ea typeface="DM Sans"/>
                <a:cs typeface="DM Sans"/>
                <a:sym typeface="DM Sans"/>
              </a:rPr>
              <a:t>Profesionalizando la BD</a:t>
            </a:r>
            <a:endParaRPr b="1" i="0" sz="3500" u="none" cap="none" strike="noStrike">
              <a:solidFill>
                <a:schemeClr val="dk1"/>
              </a:solidFill>
              <a:latin typeface="DM Sans"/>
              <a:ea typeface="DM Sans"/>
              <a:cs typeface="DM Sans"/>
              <a:sym typeface="DM Sans"/>
            </a:endParaRPr>
          </a:p>
        </p:txBody>
      </p:sp>
      <p:pic>
        <p:nvPicPr>
          <p:cNvPr id="724" name="Google Shape;724;p104"/>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25" name="Google Shape;725;p10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726" name="Google Shape;726;p104"/>
          <p:cNvSpPr txBox="1"/>
          <p:nvPr/>
        </p:nvSpPr>
        <p:spPr>
          <a:xfrm>
            <a:off x="4603775" y="1626975"/>
            <a:ext cx="3834600" cy="278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250">
                <a:latin typeface="DM Sans"/>
                <a:ea typeface="DM Sans"/>
                <a:cs typeface="DM Sans"/>
                <a:sym typeface="DM Sans"/>
              </a:rPr>
              <a:t>Link al repositorio de Github, sin la carpeta de node_modules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350" u="none" cap="none" strike="noStrike">
                <a:solidFill>
                  <a:srgbClr val="000000"/>
                </a:solidFill>
                <a:latin typeface="DM Sans"/>
                <a:ea typeface="DM Sans"/>
                <a:cs typeface="DM Sans"/>
                <a:sym typeface="DM Sans"/>
              </a:rPr>
              <a:t>Sugerencias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419" sz="1350" u="none" cap="none" strike="noStrike">
                <a:solidFill>
                  <a:srgbClr val="121212"/>
                </a:solidFill>
                <a:latin typeface="DM Sans"/>
                <a:ea typeface="DM Sans"/>
                <a:cs typeface="DM Sans"/>
                <a:sym typeface="DM Sans"/>
              </a:rPr>
              <a:t>Permitir comentarios en el archivo</a:t>
            </a:r>
            <a:endParaRPr b="0" i="0" sz="1350" u="none" cap="none" strike="noStrike">
              <a:solidFill>
                <a:srgbClr val="121212"/>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La lógica del negocio que ya tienes hecha no debería cambiar, sólo su persistencia. </a:t>
            </a:r>
            <a:endParaRPr sz="1350">
              <a:solidFill>
                <a:srgbClr val="121212"/>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Los nuevos endpoints deben seguir la misma estructura y lógica que hemos seguido. </a:t>
            </a:r>
            <a:endParaRPr sz="1350">
              <a:solidFill>
                <a:srgbClr val="121212"/>
              </a:solidFill>
              <a:latin typeface="DM Sans"/>
              <a:ea typeface="DM Sans"/>
              <a:cs typeface="DM Sans"/>
              <a:sym typeface="DM Sans"/>
            </a:endParaRPr>
          </a:p>
        </p:txBody>
      </p:sp>
      <p:sp>
        <p:nvSpPr>
          <p:cNvPr id="727" name="Google Shape;727;p104"/>
          <p:cNvSpPr txBox="1"/>
          <p:nvPr/>
        </p:nvSpPr>
        <p:spPr>
          <a:xfrm>
            <a:off x="501325" y="1587875"/>
            <a:ext cx="3834600" cy="34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419" sz="1250" u="none" cap="none" strike="noStrike">
                <a:solidFill>
                  <a:srgbClr val="000000"/>
                </a:solidFill>
                <a:latin typeface="DM Sans"/>
                <a:ea typeface="DM Sans"/>
                <a:cs typeface="DM Sans"/>
                <a:sym typeface="DM Sans"/>
              </a:rPr>
              <a:t>Objetivos generales</a:t>
            </a:r>
            <a:endParaRPr b="1" i="0" sz="12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Contarás con Mongo como sistema de persistencia principal</a:t>
            </a:r>
            <a:endParaRPr sz="1350">
              <a:solidFill>
                <a:srgbClr val="121212"/>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Tendrás definidos todos los endpoints para poder trabajar con productos y carritos.</a:t>
            </a:r>
            <a:endParaRPr sz="1350">
              <a:solidFill>
                <a:srgbClr val="121212"/>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2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419" sz="1250" u="none" cap="none" strike="noStrike">
                <a:solidFill>
                  <a:srgbClr val="000000"/>
                </a:solidFill>
                <a:latin typeface="DM Sans"/>
                <a:ea typeface="DM Sans"/>
                <a:cs typeface="DM Sans"/>
                <a:sym typeface="DM Sans"/>
              </a:rPr>
              <a:t>Objetivos específicos</a:t>
            </a:r>
            <a:endParaRPr b="1" i="0" sz="12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2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Profesionalizar las consultas de productos con filtros, paginación y ordenamientos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Profesionalizar la gestión de carrito para implementar los últimos conceptos vistos.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b="0" i="0" sz="1250" u="sng" cap="none" strike="noStrike">
              <a:solidFill>
                <a:srgbClr val="83AEFB"/>
              </a:solidFill>
              <a:latin typeface="DM Sans"/>
              <a:ea typeface="DM Sans"/>
              <a:cs typeface="DM Sans"/>
              <a:sym typeface="DM Sans"/>
            </a:endParaRPr>
          </a:p>
        </p:txBody>
      </p:sp>
      <p:sp>
        <p:nvSpPr>
          <p:cNvPr id="728" name="Google Shape;728;p10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grpSp>
        <p:nvGrpSpPr>
          <p:cNvPr id="733" name="Google Shape;733;p105"/>
          <p:cNvGrpSpPr/>
          <p:nvPr/>
        </p:nvGrpSpPr>
        <p:grpSpPr>
          <a:xfrm>
            <a:off x="457359" y="468298"/>
            <a:ext cx="431074" cy="431074"/>
            <a:chOff x="7208351" y="2467173"/>
            <a:chExt cx="738900" cy="738900"/>
          </a:xfrm>
        </p:grpSpPr>
        <p:sp>
          <p:nvSpPr>
            <p:cNvPr id="734" name="Google Shape;734;p10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05"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736" name="Google Shape;736;p10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737" name="Google Shape;737;p10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05"/>
          <p:cNvSpPr txBox="1"/>
          <p:nvPr/>
        </p:nvSpPr>
        <p:spPr>
          <a:xfrm>
            <a:off x="457350" y="1051775"/>
            <a:ext cx="4024500" cy="39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419" sz="1250">
                <a:solidFill>
                  <a:schemeClr val="dk1"/>
                </a:solidFill>
                <a:latin typeface="DM Sans"/>
                <a:ea typeface="DM Sans"/>
                <a:cs typeface="DM Sans"/>
                <a:sym typeface="DM Sans"/>
              </a:rPr>
              <a:t>Se debe entregar</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350"/>
              <a:buFont typeface="Arial"/>
              <a:buNone/>
            </a:pPr>
            <a:r>
              <a:t/>
            </a:r>
            <a:endParaRPr b="1" sz="1250">
              <a:solidFill>
                <a:schemeClr val="dk1"/>
              </a:solidFill>
              <a:latin typeface="DM Sans"/>
              <a:ea typeface="DM Sans"/>
              <a:cs typeface="DM Sans"/>
              <a:sym typeface="DM Sans"/>
            </a:endParaRPr>
          </a:p>
          <a:p>
            <a:pPr indent="-314325" lvl="0" marL="457200" rtl="0" algn="just">
              <a:spcBef>
                <a:spcPts val="0"/>
              </a:spcBef>
              <a:spcAft>
                <a:spcPts val="0"/>
              </a:spcAft>
              <a:buClr>
                <a:schemeClr val="accent4"/>
              </a:buClr>
              <a:buSzPts val="1350"/>
              <a:buFont typeface="DM Sans"/>
              <a:buChar char="✓"/>
            </a:pPr>
            <a:r>
              <a:rPr lang="es-419" sz="1350">
                <a:solidFill>
                  <a:srgbClr val="121212"/>
                </a:solidFill>
                <a:latin typeface="DM Sans"/>
                <a:ea typeface="DM Sans"/>
                <a:cs typeface="DM Sans"/>
                <a:sym typeface="DM Sans"/>
              </a:rPr>
              <a:t>Con base en nuestra implementación actual de productos, modificar el método GET / para que cumpla con los siguientes puntos:</a:t>
            </a:r>
            <a:endParaRPr sz="1350">
              <a:solidFill>
                <a:srgbClr val="121212"/>
              </a:solidFill>
              <a:latin typeface="DM Sans"/>
              <a:ea typeface="DM Sans"/>
              <a:cs typeface="DM Sans"/>
              <a:sym typeface="DM Sans"/>
            </a:endParaRPr>
          </a:p>
          <a:p>
            <a:pPr indent="-314325" lvl="1" marL="914400" rtl="0" algn="just">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Deberá poder recibir por query params un limit (opcional), una page (opcional), un sort (opcional) y un query (opcional)</a:t>
            </a:r>
            <a:endParaRPr sz="1350">
              <a:solidFill>
                <a:srgbClr val="121212"/>
              </a:solidFill>
              <a:latin typeface="DM Sans"/>
              <a:ea typeface="DM Sans"/>
              <a:cs typeface="DM Sans"/>
              <a:sym typeface="DM Sans"/>
            </a:endParaRPr>
          </a:p>
          <a:p>
            <a:pPr indent="-314325" lvl="2" marL="1371600" rtl="0" algn="just">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-limit permitirá devolver sólo el número de elementos solicitados al momento de la petición, en caso de no recibir limit, éste será de 10.</a:t>
            </a:r>
            <a:endParaRPr sz="1350">
              <a:solidFill>
                <a:srgbClr val="121212"/>
              </a:solidFill>
              <a:latin typeface="DM Sans"/>
              <a:ea typeface="DM Sans"/>
              <a:cs typeface="DM Sans"/>
              <a:sym typeface="DM Sans"/>
            </a:endParaRPr>
          </a:p>
          <a:p>
            <a:pPr indent="-314325" lvl="2" marL="1371600" rtl="0" algn="just">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page permitirá devolver la página que queremos buscar, en caso de no recibir page, ésta será de 1</a:t>
            </a:r>
            <a:endParaRPr b="0" i="0" sz="1350" u="none" cap="none" strike="noStrike">
              <a:solidFill>
                <a:srgbClr val="121212"/>
              </a:solidFill>
              <a:latin typeface="DM Sans"/>
              <a:ea typeface="DM Sans"/>
              <a:cs typeface="DM Sans"/>
              <a:sym typeface="DM Sans"/>
            </a:endParaRPr>
          </a:p>
        </p:txBody>
      </p:sp>
      <p:sp>
        <p:nvSpPr>
          <p:cNvPr id="739" name="Google Shape;739;p105"/>
          <p:cNvSpPr txBox="1"/>
          <p:nvPr/>
        </p:nvSpPr>
        <p:spPr>
          <a:xfrm>
            <a:off x="4481900" y="727500"/>
            <a:ext cx="3834600" cy="58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350"/>
              <a:buFont typeface="Arial"/>
              <a:buNone/>
            </a:pPr>
            <a:r>
              <a:t/>
            </a:r>
            <a:endParaRPr b="1" sz="1250">
              <a:solidFill>
                <a:schemeClr val="dk1"/>
              </a:solidFill>
              <a:latin typeface="DM Sans"/>
              <a:ea typeface="DM Sans"/>
              <a:cs typeface="DM Sans"/>
              <a:sym typeface="DM Sans"/>
            </a:endParaRPr>
          </a:p>
          <a:p>
            <a:pPr indent="0" lvl="0" marL="0" rtl="0" algn="l">
              <a:spcBef>
                <a:spcPts val="0"/>
              </a:spcBef>
              <a:spcAft>
                <a:spcPts val="0"/>
              </a:spcAft>
              <a:buNone/>
            </a:pPr>
            <a:r>
              <a:t/>
            </a:r>
            <a:endParaRPr i="0" sz="1000" u="none" cap="none" strike="noStrike">
              <a:solidFill>
                <a:srgbClr val="999999"/>
              </a:solidFill>
              <a:latin typeface="DM Sans"/>
              <a:ea typeface="DM Sans"/>
              <a:cs typeface="DM Sans"/>
              <a:sym typeface="DM Sans"/>
            </a:endParaRPr>
          </a:p>
        </p:txBody>
      </p:sp>
      <p:sp>
        <p:nvSpPr>
          <p:cNvPr id="740" name="Google Shape;740;p105"/>
          <p:cNvSpPr txBox="1"/>
          <p:nvPr/>
        </p:nvSpPr>
        <p:spPr>
          <a:xfrm>
            <a:off x="4121225" y="2173400"/>
            <a:ext cx="4099500" cy="2262600"/>
          </a:xfrm>
          <a:prstGeom prst="rect">
            <a:avLst/>
          </a:prstGeom>
          <a:noFill/>
          <a:ln>
            <a:noFill/>
          </a:ln>
        </p:spPr>
        <p:txBody>
          <a:bodyPr anchorCtr="0" anchor="t" bIns="91425" lIns="91425" spcFirstLastPara="1" rIns="91425" wrap="square" tIns="91425">
            <a:spAutoFit/>
          </a:bodyPr>
          <a:lstStyle/>
          <a:p>
            <a:pPr indent="-314325" lvl="2" marL="1371600" rtl="0" algn="just">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query, el tipo de elemento que quiero buscar (es decir, qué filtro aplicar), en caso de no recibir query, realizar la búsqueda general</a:t>
            </a:r>
            <a:endParaRPr sz="1350">
              <a:solidFill>
                <a:srgbClr val="121212"/>
              </a:solidFill>
              <a:latin typeface="DM Sans"/>
              <a:ea typeface="DM Sans"/>
              <a:cs typeface="DM Sans"/>
              <a:sym typeface="DM Sans"/>
            </a:endParaRPr>
          </a:p>
          <a:p>
            <a:pPr indent="-314325" lvl="2" marL="1371600" rtl="0" algn="just">
              <a:spcBef>
                <a:spcPts val="0"/>
              </a:spcBef>
              <a:spcAft>
                <a:spcPts val="0"/>
              </a:spcAft>
              <a:buClr>
                <a:srgbClr val="121212"/>
              </a:buClr>
              <a:buSzPts val="1350"/>
              <a:buFont typeface="DM Sans"/>
              <a:buChar char="●"/>
            </a:pPr>
            <a:r>
              <a:rPr lang="es-419" sz="1350">
                <a:solidFill>
                  <a:srgbClr val="121212"/>
                </a:solidFill>
                <a:latin typeface="DM Sans"/>
                <a:ea typeface="DM Sans"/>
                <a:cs typeface="DM Sans"/>
                <a:sym typeface="DM Sans"/>
              </a:rPr>
              <a:t>sort: asc/desc, para realizar ordenamiento ascendente o descendente por precio, en caso de no recibir sort, no realizar ningún ordenamiento</a:t>
            </a:r>
            <a:endParaRPr sz="1350">
              <a:solidFill>
                <a:srgbClr val="121212"/>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grpSp>
        <p:nvGrpSpPr>
          <p:cNvPr id="745" name="Google Shape;745;p106"/>
          <p:cNvGrpSpPr/>
          <p:nvPr/>
        </p:nvGrpSpPr>
        <p:grpSpPr>
          <a:xfrm>
            <a:off x="457359" y="468298"/>
            <a:ext cx="431074" cy="431074"/>
            <a:chOff x="7208351" y="2467173"/>
            <a:chExt cx="738900" cy="738900"/>
          </a:xfrm>
        </p:grpSpPr>
        <p:sp>
          <p:nvSpPr>
            <p:cNvPr id="746" name="Google Shape;746;p10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7" name="Google Shape;747;p106"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748" name="Google Shape;748;p10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749" name="Google Shape;749;p10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06"/>
          <p:cNvSpPr txBox="1"/>
          <p:nvPr/>
        </p:nvSpPr>
        <p:spPr>
          <a:xfrm>
            <a:off x="457350" y="1051775"/>
            <a:ext cx="5270700" cy="442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b="1" lang="es-419" sz="1250">
                <a:solidFill>
                  <a:schemeClr val="dk1"/>
                </a:solidFill>
                <a:latin typeface="DM Sans"/>
                <a:ea typeface="DM Sans"/>
                <a:cs typeface="DM Sans"/>
                <a:sym typeface="DM Sans"/>
              </a:rPr>
              <a:t>Se debe entregar</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350"/>
              <a:buFont typeface="Arial"/>
              <a:buNone/>
            </a:pPr>
            <a:r>
              <a:t/>
            </a:r>
            <a:endParaRPr b="1" sz="1250">
              <a:solidFill>
                <a:schemeClr val="dk1"/>
              </a:solidFill>
              <a:latin typeface="DM Sans"/>
              <a:ea typeface="DM Sans"/>
              <a:cs typeface="DM Sans"/>
              <a:sym typeface="DM Sans"/>
            </a:endParaRPr>
          </a:p>
          <a:p>
            <a:pPr indent="-314325" lvl="0" marL="457200" rtl="0" algn="just">
              <a:spcBef>
                <a:spcPts val="0"/>
              </a:spcBef>
              <a:spcAft>
                <a:spcPts val="0"/>
              </a:spcAft>
              <a:buClr>
                <a:schemeClr val="accent4"/>
              </a:buClr>
              <a:buSzPts val="1350"/>
              <a:buFont typeface="DM Sans"/>
              <a:buChar char="✓"/>
            </a:pPr>
            <a:r>
              <a:rPr lang="es-419" sz="1350">
                <a:solidFill>
                  <a:schemeClr val="dk1"/>
                </a:solidFill>
                <a:latin typeface="DM Sans"/>
                <a:ea typeface="DM Sans"/>
                <a:cs typeface="DM Sans"/>
                <a:sym typeface="DM Sans"/>
              </a:rPr>
              <a:t>El método GET deberá devolver un objeto con el siguiente formato:</a:t>
            </a:r>
            <a:endParaRPr sz="1350">
              <a:solidFill>
                <a:schemeClr val="dk1"/>
              </a:solidFill>
              <a:latin typeface="DM Sans"/>
              <a:ea typeface="DM Sans"/>
              <a:cs typeface="DM Sans"/>
              <a:sym typeface="DM Sans"/>
            </a:endParaRPr>
          </a:p>
          <a:p>
            <a:pPr indent="0" lvl="0" marL="4572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status:success/error</a:t>
            </a:r>
            <a:endParaRPr sz="1350">
              <a:solidFill>
                <a:schemeClr val="dk1"/>
              </a:solidFill>
              <a:latin typeface="DM Sans"/>
              <a:ea typeface="DM Sans"/>
              <a:cs typeface="DM Sans"/>
              <a:sym typeface="DM Sans"/>
            </a:endParaRPr>
          </a:p>
          <a:p>
            <a:pPr indent="0" lvl="0" marL="9144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payload: Resultado de los productos solicitados</a:t>
            </a:r>
            <a:endParaRPr sz="1350">
              <a:solidFill>
                <a:schemeClr val="dk1"/>
              </a:solidFill>
              <a:latin typeface="DM Sans"/>
              <a:ea typeface="DM Sans"/>
              <a:cs typeface="DM Sans"/>
              <a:sym typeface="DM Sans"/>
            </a:endParaRPr>
          </a:p>
          <a:p>
            <a:pPr indent="0" lvl="0" marL="9144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totalPages: Total de páginas</a:t>
            </a:r>
            <a:endParaRPr sz="1350">
              <a:solidFill>
                <a:schemeClr val="dk1"/>
              </a:solidFill>
              <a:latin typeface="DM Sans"/>
              <a:ea typeface="DM Sans"/>
              <a:cs typeface="DM Sans"/>
              <a:sym typeface="DM Sans"/>
            </a:endParaRPr>
          </a:p>
          <a:p>
            <a:pPr indent="0" lvl="0" marL="9144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prevPage: Página anterior</a:t>
            </a:r>
            <a:endParaRPr sz="1350">
              <a:solidFill>
                <a:schemeClr val="dk1"/>
              </a:solidFill>
              <a:latin typeface="DM Sans"/>
              <a:ea typeface="DM Sans"/>
              <a:cs typeface="DM Sans"/>
              <a:sym typeface="DM Sans"/>
            </a:endParaRPr>
          </a:p>
          <a:p>
            <a:pPr indent="0" lvl="0" marL="9144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nextPage: Página siguiente</a:t>
            </a:r>
            <a:endParaRPr sz="1350">
              <a:solidFill>
                <a:schemeClr val="dk1"/>
              </a:solidFill>
              <a:latin typeface="DM Sans"/>
              <a:ea typeface="DM Sans"/>
              <a:cs typeface="DM Sans"/>
              <a:sym typeface="DM Sans"/>
            </a:endParaRPr>
          </a:p>
          <a:p>
            <a:pPr indent="0" lvl="0" marL="9144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page: Página actual</a:t>
            </a:r>
            <a:endParaRPr sz="1350">
              <a:solidFill>
                <a:schemeClr val="dk1"/>
              </a:solidFill>
              <a:latin typeface="DM Sans"/>
              <a:ea typeface="DM Sans"/>
              <a:cs typeface="DM Sans"/>
              <a:sym typeface="DM Sans"/>
            </a:endParaRPr>
          </a:p>
          <a:p>
            <a:pPr indent="0" lvl="0" marL="9144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hasPrevPage: Indicador para saber si la página previa existe</a:t>
            </a:r>
            <a:endParaRPr sz="1350">
              <a:solidFill>
                <a:schemeClr val="dk1"/>
              </a:solidFill>
              <a:latin typeface="DM Sans"/>
              <a:ea typeface="DM Sans"/>
              <a:cs typeface="DM Sans"/>
              <a:sym typeface="DM Sans"/>
            </a:endParaRPr>
          </a:p>
          <a:p>
            <a:pPr indent="0" lvl="0" marL="9144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hasNextPage: Indicador para saber si la página siguiente existe.</a:t>
            </a:r>
            <a:endParaRPr sz="1350">
              <a:solidFill>
                <a:schemeClr val="dk1"/>
              </a:solidFill>
              <a:latin typeface="DM Sans"/>
              <a:ea typeface="DM Sans"/>
              <a:cs typeface="DM Sans"/>
              <a:sym typeface="DM Sans"/>
            </a:endParaRPr>
          </a:p>
          <a:p>
            <a:pPr indent="0" lvl="0" marL="9144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prevLink: Link directo a la página previa (null si hasPrevPage=false)</a:t>
            </a:r>
            <a:endParaRPr sz="1350">
              <a:solidFill>
                <a:schemeClr val="dk1"/>
              </a:solidFill>
              <a:latin typeface="DM Sans"/>
              <a:ea typeface="DM Sans"/>
              <a:cs typeface="DM Sans"/>
              <a:sym typeface="DM Sans"/>
            </a:endParaRPr>
          </a:p>
          <a:p>
            <a:pPr indent="0" lvl="0" marL="914400" rtl="0" algn="just">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nextLink: Link directo a la página siguiente (null si hasNextPage=false)</a:t>
            </a:r>
            <a:endParaRPr sz="1350">
              <a:solidFill>
                <a:schemeClr val="dk1"/>
              </a:solidFill>
              <a:latin typeface="DM Sans"/>
              <a:ea typeface="DM Sans"/>
              <a:cs typeface="DM Sans"/>
              <a:sym typeface="DM Sans"/>
            </a:endParaRPr>
          </a:p>
          <a:p>
            <a:pPr indent="457200" lvl="0" marL="0" rtl="0" algn="just">
              <a:spcBef>
                <a:spcPts val="0"/>
              </a:spcBef>
              <a:spcAft>
                <a:spcPts val="0"/>
              </a:spcAft>
              <a:buClr>
                <a:schemeClr val="dk1"/>
              </a:buClr>
              <a:buSzPts val="1100"/>
              <a:buFont typeface="Arial"/>
              <a:buNone/>
            </a:pPr>
            <a:r>
              <a:rPr lang="es-419" sz="1250">
                <a:solidFill>
                  <a:srgbClr val="999999"/>
                </a:solidFill>
                <a:latin typeface="DM Sans"/>
                <a:ea typeface="DM Sans"/>
                <a:cs typeface="DM Sans"/>
                <a:sym typeface="DM Sans"/>
              </a:rPr>
              <a:t>}</a:t>
            </a:r>
            <a:endParaRPr b="1" sz="12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350"/>
              <a:buFont typeface="Arial"/>
              <a:buNone/>
            </a:pPr>
            <a:r>
              <a:t/>
            </a:r>
            <a:endParaRPr b="1" sz="1250">
              <a:solidFill>
                <a:schemeClr val="dk1"/>
              </a:solidFill>
              <a:latin typeface="DM Sans"/>
              <a:ea typeface="DM Sans"/>
              <a:cs typeface="DM Sans"/>
              <a:sym typeface="DM Sans"/>
            </a:endParaRPr>
          </a:p>
          <a:p>
            <a:pPr indent="0" lvl="0" marL="0" rtl="0" algn="just">
              <a:spcBef>
                <a:spcPts val="0"/>
              </a:spcBef>
              <a:spcAft>
                <a:spcPts val="0"/>
              </a:spcAft>
              <a:buNone/>
            </a:pPr>
            <a:r>
              <a:t/>
            </a:r>
            <a:endParaRPr b="0" i="0" sz="1350" u="none" cap="none" strike="noStrike">
              <a:solidFill>
                <a:srgbClr val="999999"/>
              </a:solidFill>
              <a:latin typeface="DM Sans"/>
              <a:ea typeface="DM Sans"/>
              <a:cs typeface="DM Sans"/>
              <a:sym typeface="DM Sans"/>
            </a:endParaRPr>
          </a:p>
        </p:txBody>
      </p:sp>
      <p:sp>
        <p:nvSpPr>
          <p:cNvPr id="751" name="Google Shape;751;p106"/>
          <p:cNvSpPr txBox="1"/>
          <p:nvPr/>
        </p:nvSpPr>
        <p:spPr>
          <a:xfrm>
            <a:off x="5794100" y="1225150"/>
            <a:ext cx="2701800" cy="1731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4"/>
              </a:buClr>
              <a:buSzPts val="1300"/>
              <a:buFont typeface="DM Sans"/>
              <a:buChar char="✓"/>
            </a:pPr>
            <a:r>
              <a:rPr lang="es-419" sz="1250">
                <a:solidFill>
                  <a:schemeClr val="dk1"/>
                </a:solidFill>
                <a:latin typeface="DM Sans"/>
                <a:ea typeface="DM Sans"/>
                <a:cs typeface="DM Sans"/>
                <a:sym typeface="DM Sans"/>
              </a:rPr>
              <a:t>Se deberá poder buscar productos por categoría o por disponibilidad, y se deberá poder realizar un ordenamiento de estos productos de manera ascendente o descendente por precio.</a:t>
            </a:r>
            <a:endParaRPr i="0" sz="100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pSp>
        <p:nvGrpSpPr>
          <p:cNvPr id="756" name="Google Shape;756;p107"/>
          <p:cNvGrpSpPr/>
          <p:nvPr/>
        </p:nvGrpSpPr>
        <p:grpSpPr>
          <a:xfrm>
            <a:off x="457359" y="468298"/>
            <a:ext cx="431074" cy="431074"/>
            <a:chOff x="7208351" y="2467173"/>
            <a:chExt cx="738900" cy="738900"/>
          </a:xfrm>
        </p:grpSpPr>
        <p:sp>
          <p:nvSpPr>
            <p:cNvPr id="757" name="Google Shape;757;p10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8" name="Google Shape;758;p107"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759" name="Google Shape;759;p10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760" name="Google Shape;760;p10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07"/>
          <p:cNvSpPr txBox="1"/>
          <p:nvPr/>
        </p:nvSpPr>
        <p:spPr>
          <a:xfrm>
            <a:off x="457350" y="1036350"/>
            <a:ext cx="38346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50">
                <a:solidFill>
                  <a:schemeClr val="dk1"/>
                </a:solidFill>
                <a:latin typeface="DM Sans"/>
                <a:ea typeface="DM Sans"/>
                <a:cs typeface="DM Sans"/>
                <a:sym typeface="DM Sans"/>
              </a:rPr>
              <a:t>Se debe entregar</a:t>
            </a:r>
            <a:endParaRPr b="1" sz="1250">
              <a:solidFill>
                <a:schemeClr val="dk1"/>
              </a:solidFill>
              <a:latin typeface="DM Sans"/>
              <a:ea typeface="DM Sans"/>
              <a:cs typeface="DM Sans"/>
              <a:sym typeface="DM Sans"/>
            </a:endParaRPr>
          </a:p>
          <a:p>
            <a:pPr indent="0" lvl="0" marL="0" rtl="0" algn="l">
              <a:spcBef>
                <a:spcPts val="0"/>
              </a:spcBef>
              <a:spcAft>
                <a:spcPts val="0"/>
              </a:spcAft>
              <a:buNone/>
            </a:pPr>
            <a:r>
              <a:t/>
            </a:r>
            <a:endParaRPr b="1" sz="1250">
              <a:solidFill>
                <a:schemeClr val="dk1"/>
              </a:solidFill>
              <a:latin typeface="DM Sans"/>
              <a:ea typeface="DM Sans"/>
              <a:cs typeface="DM Sans"/>
              <a:sym typeface="DM Sans"/>
            </a:endParaRPr>
          </a:p>
          <a:p>
            <a:pPr indent="-307975" lvl="0" marL="457200" rtl="0" algn="just">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Además, agregar al router de carts los siguientes endpoints:</a:t>
            </a:r>
            <a:endParaRPr sz="1250">
              <a:solidFill>
                <a:schemeClr val="dk1"/>
              </a:solidFill>
              <a:latin typeface="DM Sans"/>
              <a:ea typeface="DM Sans"/>
              <a:cs typeface="DM Sans"/>
              <a:sym typeface="DM Sans"/>
            </a:endParaRPr>
          </a:p>
          <a:p>
            <a:pPr indent="-307975" lvl="1" marL="914400" rtl="0" algn="l">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DELETE api/carts/:cid/products/:pid deberá eliminar del carrito el producto seleccionado.</a:t>
            </a:r>
            <a:endParaRPr sz="1250">
              <a:solidFill>
                <a:schemeClr val="dk1"/>
              </a:solidFill>
              <a:latin typeface="DM Sans"/>
              <a:ea typeface="DM Sans"/>
              <a:cs typeface="DM Sans"/>
              <a:sym typeface="DM Sans"/>
            </a:endParaRPr>
          </a:p>
          <a:p>
            <a:pPr indent="-307975" lvl="1" marL="914400" rtl="0" algn="l">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PUT api/carts/:cid deberá actualizar el carrito con un arreglo de productos con el formato especificado arriba.</a:t>
            </a:r>
            <a:endParaRPr sz="1250">
              <a:solidFill>
                <a:schemeClr val="dk1"/>
              </a:solidFill>
              <a:latin typeface="DM Sans"/>
              <a:ea typeface="DM Sans"/>
              <a:cs typeface="DM Sans"/>
              <a:sym typeface="DM Sans"/>
            </a:endParaRPr>
          </a:p>
          <a:p>
            <a:pPr indent="-307975" lvl="1" marL="914400" rtl="0" algn="l">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PUT api/carts/:cid/products/:pid deberá poder actualizar SÓLO la cantidad de ejemplares del producto por cualquier cantidad pasada desde req.body</a:t>
            </a:r>
            <a:endParaRPr sz="1250">
              <a:solidFill>
                <a:schemeClr val="dk1"/>
              </a:solidFill>
              <a:latin typeface="DM Sans"/>
              <a:ea typeface="DM Sans"/>
              <a:cs typeface="DM Sans"/>
              <a:sym typeface="DM Sans"/>
            </a:endParaRPr>
          </a:p>
        </p:txBody>
      </p:sp>
      <p:sp>
        <p:nvSpPr>
          <p:cNvPr id="762" name="Google Shape;762;p107"/>
          <p:cNvSpPr txBox="1"/>
          <p:nvPr/>
        </p:nvSpPr>
        <p:spPr>
          <a:xfrm>
            <a:off x="4572000" y="1014825"/>
            <a:ext cx="383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999999"/>
              </a:solidFill>
              <a:latin typeface="DM Sans"/>
              <a:ea typeface="DM Sans"/>
              <a:cs typeface="DM Sans"/>
              <a:sym typeface="DM Sans"/>
            </a:endParaRPr>
          </a:p>
        </p:txBody>
      </p:sp>
      <p:sp>
        <p:nvSpPr>
          <p:cNvPr id="763" name="Google Shape;763;p107"/>
          <p:cNvSpPr txBox="1"/>
          <p:nvPr/>
        </p:nvSpPr>
        <p:spPr>
          <a:xfrm>
            <a:off x="4572000" y="1235575"/>
            <a:ext cx="3601500" cy="3070800"/>
          </a:xfrm>
          <a:prstGeom prst="rect">
            <a:avLst/>
          </a:prstGeom>
          <a:noFill/>
          <a:ln>
            <a:noFill/>
          </a:ln>
        </p:spPr>
        <p:txBody>
          <a:bodyPr anchorCtr="0" anchor="t" bIns="91425" lIns="91425" spcFirstLastPara="1" rIns="91425" wrap="square" tIns="91425">
            <a:spAutoFit/>
          </a:bodyPr>
          <a:lstStyle/>
          <a:p>
            <a:pPr indent="-307975" lvl="1" marL="914400" rtl="0" algn="l">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DELETE api/carts/:cid deberá eliminar todos los productos del carrito </a:t>
            </a:r>
            <a:endParaRPr sz="1250">
              <a:solidFill>
                <a:schemeClr val="dk1"/>
              </a:solidFill>
              <a:latin typeface="DM Sans"/>
              <a:ea typeface="DM Sans"/>
              <a:cs typeface="DM Sans"/>
              <a:sym typeface="DM Sans"/>
            </a:endParaRPr>
          </a:p>
          <a:p>
            <a:pPr indent="-307975" lvl="1" marL="914400" rtl="0" algn="l">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Esta vez, para el modelo de Carts, en su propiedad products, el id de cada producto generado dentro del array tiene que hacer referencia al modelo de Products. Modificar la ruta /:cid para que al traer todos los productos, los traiga completos mediante un “populate”. De esta manera almacenamos sólo el Id, pero al solicitarlo podemos desglosar los productos asociados.</a:t>
            </a:r>
            <a:endParaRPr sz="12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72"/>
          <p:cNvCxnSpPr/>
          <p:nvPr/>
        </p:nvCxnSpPr>
        <p:spPr>
          <a:xfrm>
            <a:off x="944375" y="2414050"/>
            <a:ext cx="446700" cy="0"/>
          </a:xfrm>
          <a:prstGeom prst="straightConnector1">
            <a:avLst/>
          </a:prstGeom>
          <a:noFill/>
          <a:ln cap="flat" cmpd="sng" w="9525">
            <a:solidFill>
              <a:schemeClr val="dk2"/>
            </a:solidFill>
            <a:prstDash val="dash"/>
            <a:round/>
            <a:headEnd len="med" w="med" type="none"/>
            <a:tailEnd len="med" w="med" type="none"/>
          </a:ln>
        </p:spPr>
      </p:cxnSp>
      <p:cxnSp>
        <p:nvCxnSpPr>
          <p:cNvPr id="253" name="Google Shape;253;p72"/>
          <p:cNvCxnSpPr/>
          <p:nvPr/>
        </p:nvCxnSpPr>
        <p:spPr>
          <a:xfrm>
            <a:off x="1377100" y="2414363"/>
            <a:ext cx="6672000" cy="141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72"/>
          <p:cNvCxnSpPr/>
          <p:nvPr/>
        </p:nvCxnSpPr>
        <p:spPr>
          <a:xfrm>
            <a:off x="8049100" y="2428188"/>
            <a:ext cx="446700" cy="0"/>
          </a:xfrm>
          <a:prstGeom prst="straightConnector1">
            <a:avLst/>
          </a:prstGeom>
          <a:noFill/>
          <a:ln cap="flat" cmpd="sng" w="9525">
            <a:solidFill>
              <a:schemeClr val="dk2"/>
            </a:solidFill>
            <a:prstDash val="dash"/>
            <a:round/>
            <a:headEnd len="med" w="med" type="none"/>
            <a:tailEnd len="med" w="med" type="triangle"/>
          </a:ln>
        </p:spPr>
      </p:cxnSp>
      <p:sp>
        <p:nvSpPr>
          <p:cNvPr id="255" name="Google Shape;255;p72"/>
          <p:cNvSpPr/>
          <p:nvPr/>
        </p:nvSpPr>
        <p:spPr>
          <a:xfrm>
            <a:off x="1419575" y="23190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2"/>
          <p:cNvSpPr/>
          <p:nvPr/>
        </p:nvSpPr>
        <p:spPr>
          <a:xfrm>
            <a:off x="194620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2"/>
          <p:cNvSpPr/>
          <p:nvPr/>
        </p:nvSpPr>
        <p:spPr>
          <a:xfrm>
            <a:off x="247282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2"/>
          <p:cNvSpPr/>
          <p:nvPr/>
        </p:nvSpPr>
        <p:spPr>
          <a:xfrm>
            <a:off x="299945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2"/>
          <p:cNvSpPr/>
          <p:nvPr/>
        </p:nvSpPr>
        <p:spPr>
          <a:xfrm>
            <a:off x="352607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2"/>
          <p:cNvSpPr/>
          <p:nvPr/>
        </p:nvSpPr>
        <p:spPr>
          <a:xfrm>
            <a:off x="405270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2"/>
          <p:cNvSpPr/>
          <p:nvPr/>
        </p:nvSpPr>
        <p:spPr>
          <a:xfrm>
            <a:off x="457932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2"/>
          <p:cNvSpPr/>
          <p:nvPr/>
        </p:nvSpPr>
        <p:spPr>
          <a:xfrm>
            <a:off x="5105950"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2"/>
          <p:cNvSpPr/>
          <p:nvPr/>
        </p:nvSpPr>
        <p:spPr>
          <a:xfrm>
            <a:off x="5632575" y="23205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2"/>
          <p:cNvSpPr/>
          <p:nvPr/>
        </p:nvSpPr>
        <p:spPr>
          <a:xfrm>
            <a:off x="6159200" y="23190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2"/>
          <p:cNvSpPr/>
          <p:nvPr/>
        </p:nvSpPr>
        <p:spPr>
          <a:xfrm>
            <a:off x="6685825"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2"/>
          <p:cNvSpPr/>
          <p:nvPr/>
        </p:nvSpPr>
        <p:spPr>
          <a:xfrm>
            <a:off x="7212450"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2"/>
          <p:cNvSpPr/>
          <p:nvPr/>
        </p:nvSpPr>
        <p:spPr>
          <a:xfrm>
            <a:off x="7739075" y="232578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72"/>
          <p:cNvCxnSpPr/>
          <p:nvPr/>
        </p:nvCxnSpPr>
        <p:spPr>
          <a:xfrm>
            <a:off x="1391075" y="3808300"/>
            <a:ext cx="446700" cy="0"/>
          </a:xfrm>
          <a:prstGeom prst="straightConnector1">
            <a:avLst/>
          </a:prstGeom>
          <a:noFill/>
          <a:ln cap="flat" cmpd="sng" w="9525">
            <a:solidFill>
              <a:schemeClr val="dk2"/>
            </a:solidFill>
            <a:prstDash val="dash"/>
            <a:round/>
            <a:headEnd len="med" w="med" type="none"/>
            <a:tailEnd len="med" w="med" type="none"/>
          </a:ln>
        </p:spPr>
      </p:cxnSp>
      <p:cxnSp>
        <p:nvCxnSpPr>
          <p:cNvPr id="269" name="Google Shape;269;p72"/>
          <p:cNvCxnSpPr/>
          <p:nvPr/>
        </p:nvCxnSpPr>
        <p:spPr>
          <a:xfrm>
            <a:off x="1823800" y="3808613"/>
            <a:ext cx="6672000" cy="14100"/>
          </a:xfrm>
          <a:prstGeom prst="straightConnector1">
            <a:avLst/>
          </a:prstGeom>
          <a:noFill/>
          <a:ln cap="flat" cmpd="sng" w="9525">
            <a:solidFill>
              <a:schemeClr val="dk2"/>
            </a:solidFill>
            <a:prstDash val="solid"/>
            <a:round/>
            <a:headEnd len="med" w="med" type="none"/>
            <a:tailEnd len="med" w="med" type="oval"/>
          </a:ln>
        </p:spPr>
      </p:cxnSp>
      <p:sp>
        <p:nvSpPr>
          <p:cNvPr id="270" name="Google Shape;270;p72"/>
          <p:cNvSpPr/>
          <p:nvPr/>
        </p:nvSpPr>
        <p:spPr>
          <a:xfrm>
            <a:off x="18662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2"/>
          <p:cNvSpPr/>
          <p:nvPr/>
        </p:nvSpPr>
        <p:spPr>
          <a:xfrm>
            <a:off x="22805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2"/>
          <p:cNvSpPr/>
          <p:nvPr/>
        </p:nvSpPr>
        <p:spPr>
          <a:xfrm>
            <a:off x="26948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2"/>
          <p:cNvSpPr/>
          <p:nvPr/>
        </p:nvSpPr>
        <p:spPr>
          <a:xfrm>
            <a:off x="31091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2"/>
          <p:cNvSpPr/>
          <p:nvPr/>
        </p:nvSpPr>
        <p:spPr>
          <a:xfrm>
            <a:off x="35234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2"/>
          <p:cNvSpPr/>
          <p:nvPr/>
        </p:nvSpPr>
        <p:spPr>
          <a:xfrm>
            <a:off x="39377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2"/>
          <p:cNvSpPr/>
          <p:nvPr/>
        </p:nvSpPr>
        <p:spPr>
          <a:xfrm>
            <a:off x="43520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2"/>
          <p:cNvSpPr/>
          <p:nvPr/>
        </p:nvSpPr>
        <p:spPr>
          <a:xfrm>
            <a:off x="4766375" y="37222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2"/>
          <p:cNvSpPr/>
          <p:nvPr/>
        </p:nvSpPr>
        <p:spPr>
          <a:xfrm>
            <a:off x="51806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2"/>
          <p:cNvSpPr/>
          <p:nvPr/>
        </p:nvSpPr>
        <p:spPr>
          <a:xfrm>
            <a:off x="55949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2"/>
          <p:cNvSpPr/>
          <p:nvPr/>
        </p:nvSpPr>
        <p:spPr>
          <a:xfrm>
            <a:off x="60092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2"/>
          <p:cNvSpPr/>
          <p:nvPr/>
        </p:nvSpPr>
        <p:spPr>
          <a:xfrm>
            <a:off x="64235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2"/>
          <p:cNvSpPr/>
          <p:nvPr/>
        </p:nvSpPr>
        <p:spPr>
          <a:xfrm>
            <a:off x="68378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2"/>
          <p:cNvSpPr/>
          <p:nvPr/>
        </p:nvSpPr>
        <p:spPr>
          <a:xfrm>
            <a:off x="72521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2"/>
          <p:cNvSpPr/>
          <p:nvPr/>
        </p:nvSpPr>
        <p:spPr>
          <a:xfrm>
            <a:off x="7666475" y="3727413"/>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2"/>
          <p:cNvSpPr/>
          <p:nvPr/>
        </p:nvSpPr>
        <p:spPr>
          <a:xfrm>
            <a:off x="8080775" y="3720638"/>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2"/>
          <p:cNvSpPr txBox="1"/>
          <p:nvPr/>
        </p:nvSpPr>
        <p:spPr>
          <a:xfrm>
            <a:off x="338675" y="974263"/>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M1</a:t>
            </a:r>
            <a:endParaRPr b="1">
              <a:latin typeface="DM Sans"/>
              <a:ea typeface="DM Sans"/>
              <a:cs typeface="DM Sans"/>
              <a:sym typeface="DM Sans"/>
            </a:endParaRPr>
          </a:p>
        </p:txBody>
      </p:sp>
      <p:sp>
        <p:nvSpPr>
          <p:cNvPr id="287" name="Google Shape;287;p72"/>
          <p:cNvSpPr txBox="1"/>
          <p:nvPr/>
        </p:nvSpPr>
        <p:spPr>
          <a:xfrm>
            <a:off x="338675" y="3615588"/>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M3</a:t>
            </a:r>
            <a:endParaRPr b="1">
              <a:latin typeface="DM Sans"/>
              <a:ea typeface="DM Sans"/>
              <a:cs typeface="DM Sans"/>
              <a:sym typeface="DM Sans"/>
            </a:endParaRPr>
          </a:p>
        </p:txBody>
      </p:sp>
      <p:sp>
        <p:nvSpPr>
          <p:cNvPr id="288" name="Google Shape;288;p72"/>
          <p:cNvSpPr txBox="1"/>
          <p:nvPr/>
        </p:nvSpPr>
        <p:spPr>
          <a:xfrm>
            <a:off x="338675" y="2213963"/>
            <a:ext cx="5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M2</a:t>
            </a:r>
            <a:endParaRPr b="1">
              <a:latin typeface="DM Sans"/>
              <a:ea typeface="DM Sans"/>
              <a:cs typeface="DM Sans"/>
              <a:sym typeface="DM Sans"/>
            </a:endParaRPr>
          </a:p>
        </p:txBody>
      </p:sp>
      <p:cxnSp>
        <p:nvCxnSpPr>
          <p:cNvPr id="289" name="Google Shape;289;p72"/>
          <p:cNvCxnSpPr>
            <a:stCxn id="290" idx="6"/>
          </p:cNvCxnSpPr>
          <p:nvPr/>
        </p:nvCxnSpPr>
        <p:spPr>
          <a:xfrm>
            <a:off x="1235625" y="1177750"/>
            <a:ext cx="6820500" cy="3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72"/>
          <p:cNvCxnSpPr/>
          <p:nvPr/>
        </p:nvCxnSpPr>
        <p:spPr>
          <a:xfrm>
            <a:off x="8056088" y="1177750"/>
            <a:ext cx="446700" cy="0"/>
          </a:xfrm>
          <a:prstGeom prst="straightConnector1">
            <a:avLst/>
          </a:prstGeom>
          <a:noFill/>
          <a:ln cap="flat" cmpd="sng" w="9525">
            <a:solidFill>
              <a:schemeClr val="dk2"/>
            </a:solidFill>
            <a:prstDash val="dash"/>
            <a:round/>
            <a:headEnd len="med" w="med" type="none"/>
            <a:tailEnd len="med" w="med" type="triangle"/>
          </a:ln>
        </p:spPr>
      </p:cxnSp>
      <p:sp>
        <p:nvSpPr>
          <p:cNvPr id="292" name="Google Shape;292;p72"/>
          <p:cNvSpPr/>
          <p:nvPr/>
        </p:nvSpPr>
        <p:spPr>
          <a:xfrm>
            <a:off x="1464311"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2"/>
          <p:cNvSpPr/>
          <p:nvPr/>
        </p:nvSpPr>
        <p:spPr>
          <a:xfrm>
            <a:off x="1876297"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2"/>
          <p:cNvSpPr/>
          <p:nvPr/>
        </p:nvSpPr>
        <p:spPr>
          <a:xfrm>
            <a:off x="2288283"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2"/>
          <p:cNvSpPr/>
          <p:nvPr/>
        </p:nvSpPr>
        <p:spPr>
          <a:xfrm>
            <a:off x="2700269"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2"/>
          <p:cNvSpPr/>
          <p:nvPr/>
        </p:nvSpPr>
        <p:spPr>
          <a:xfrm>
            <a:off x="3112255"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2"/>
          <p:cNvSpPr/>
          <p:nvPr/>
        </p:nvSpPr>
        <p:spPr>
          <a:xfrm>
            <a:off x="3524241"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2"/>
          <p:cNvSpPr/>
          <p:nvPr/>
        </p:nvSpPr>
        <p:spPr>
          <a:xfrm>
            <a:off x="3936227"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2"/>
          <p:cNvSpPr/>
          <p:nvPr/>
        </p:nvSpPr>
        <p:spPr>
          <a:xfrm>
            <a:off x="4348213"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2"/>
          <p:cNvSpPr/>
          <p:nvPr/>
        </p:nvSpPr>
        <p:spPr>
          <a:xfrm>
            <a:off x="4760199" y="10809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2"/>
          <p:cNvSpPr/>
          <p:nvPr/>
        </p:nvSpPr>
        <p:spPr>
          <a:xfrm>
            <a:off x="5172185"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2"/>
          <p:cNvSpPr/>
          <p:nvPr/>
        </p:nvSpPr>
        <p:spPr>
          <a:xfrm>
            <a:off x="5584171"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2"/>
          <p:cNvSpPr/>
          <p:nvPr/>
        </p:nvSpPr>
        <p:spPr>
          <a:xfrm>
            <a:off x="5996157"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2"/>
          <p:cNvSpPr/>
          <p:nvPr/>
        </p:nvSpPr>
        <p:spPr>
          <a:xfrm>
            <a:off x="6408143"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2"/>
          <p:cNvSpPr/>
          <p:nvPr/>
        </p:nvSpPr>
        <p:spPr>
          <a:xfrm>
            <a:off x="6820129"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2"/>
          <p:cNvSpPr/>
          <p:nvPr/>
        </p:nvSpPr>
        <p:spPr>
          <a:xfrm>
            <a:off x="7232115"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2"/>
          <p:cNvSpPr/>
          <p:nvPr/>
        </p:nvSpPr>
        <p:spPr>
          <a:xfrm>
            <a:off x="7644101"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2"/>
          <p:cNvSpPr/>
          <p:nvPr/>
        </p:nvSpPr>
        <p:spPr>
          <a:xfrm>
            <a:off x="8056088" y="1079325"/>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2"/>
          <p:cNvSpPr/>
          <p:nvPr/>
        </p:nvSpPr>
        <p:spPr>
          <a:xfrm>
            <a:off x="1052325" y="1086100"/>
            <a:ext cx="183300" cy="18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2"/>
          <p:cNvSpPr txBox="1"/>
          <p:nvPr/>
        </p:nvSpPr>
        <p:spPr>
          <a:xfrm>
            <a:off x="97612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0</a:t>
            </a:r>
            <a:endParaRPr>
              <a:latin typeface="DM Sans"/>
              <a:ea typeface="DM Sans"/>
              <a:cs typeface="DM Sans"/>
              <a:sym typeface="DM Sans"/>
            </a:endParaRPr>
          </a:p>
        </p:txBody>
      </p:sp>
      <p:sp>
        <p:nvSpPr>
          <p:cNvPr id="310" name="Google Shape;310;p72"/>
          <p:cNvSpPr txBox="1"/>
          <p:nvPr/>
        </p:nvSpPr>
        <p:spPr>
          <a:xfrm>
            <a:off x="7069675" y="13329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15</a:t>
            </a:r>
            <a:endParaRPr>
              <a:latin typeface="DM Sans"/>
              <a:ea typeface="DM Sans"/>
              <a:cs typeface="DM Sans"/>
              <a:sym typeface="DM Sans"/>
            </a:endParaRPr>
          </a:p>
        </p:txBody>
      </p:sp>
      <p:sp>
        <p:nvSpPr>
          <p:cNvPr id="311" name="Google Shape;311;p72"/>
          <p:cNvSpPr txBox="1"/>
          <p:nvPr/>
        </p:nvSpPr>
        <p:spPr>
          <a:xfrm>
            <a:off x="1840900"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2</a:t>
            </a:r>
            <a:endParaRPr>
              <a:latin typeface="DM Sans"/>
              <a:ea typeface="DM Sans"/>
              <a:cs typeface="DM Sans"/>
              <a:sym typeface="DM Sans"/>
            </a:endParaRPr>
          </a:p>
        </p:txBody>
      </p:sp>
      <p:sp>
        <p:nvSpPr>
          <p:cNvPr id="312" name="Google Shape;312;p72"/>
          <p:cNvSpPr txBox="1"/>
          <p:nvPr/>
        </p:nvSpPr>
        <p:spPr>
          <a:xfrm>
            <a:off x="265252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4</a:t>
            </a:r>
            <a:endParaRPr>
              <a:latin typeface="DM Sans"/>
              <a:ea typeface="DM Sans"/>
              <a:cs typeface="DM Sans"/>
              <a:sym typeface="DM Sans"/>
            </a:endParaRPr>
          </a:p>
        </p:txBody>
      </p:sp>
      <p:grpSp>
        <p:nvGrpSpPr>
          <p:cNvPr id="313" name="Google Shape;313;p72"/>
          <p:cNvGrpSpPr/>
          <p:nvPr/>
        </p:nvGrpSpPr>
        <p:grpSpPr>
          <a:xfrm>
            <a:off x="1840888" y="720174"/>
            <a:ext cx="254108" cy="254108"/>
            <a:chOff x="3137108" y="2467173"/>
            <a:chExt cx="738900" cy="738900"/>
          </a:xfrm>
        </p:grpSpPr>
        <p:sp>
          <p:nvSpPr>
            <p:cNvPr id="314" name="Google Shape;314;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16" name="Google Shape;316;p72"/>
          <p:cNvGrpSpPr/>
          <p:nvPr/>
        </p:nvGrpSpPr>
        <p:grpSpPr>
          <a:xfrm>
            <a:off x="4325176" y="720174"/>
            <a:ext cx="254108" cy="254108"/>
            <a:chOff x="7208351" y="2467173"/>
            <a:chExt cx="738900" cy="738900"/>
          </a:xfrm>
        </p:grpSpPr>
        <p:sp>
          <p:nvSpPr>
            <p:cNvPr id="317" name="Google Shape;317;p7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7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319" name="Google Shape;319;p72"/>
          <p:cNvGrpSpPr/>
          <p:nvPr/>
        </p:nvGrpSpPr>
        <p:grpSpPr>
          <a:xfrm>
            <a:off x="2664863" y="720174"/>
            <a:ext cx="254108" cy="254108"/>
            <a:chOff x="3137108" y="2467173"/>
            <a:chExt cx="738900" cy="738900"/>
          </a:xfrm>
        </p:grpSpPr>
        <p:sp>
          <p:nvSpPr>
            <p:cNvPr id="320" name="Google Shape;320;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22" name="Google Shape;322;p72"/>
          <p:cNvSpPr txBox="1"/>
          <p:nvPr/>
        </p:nvSpPr>
        <p:spPr>
          <a:xfrm>
            <a:off x="3488850"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6</a:t>
            </a:r>
            <a:endParaRPr>
              <a:latin typeface="DM Sans"/>
              <a:ea typeface="DM Sans"/>
              <a:cs typeface="DM Sans"/>
              <a:sym typeface="DM Sans"/>
            </a:endParaRPr>
          </a:p>
        </p:txBody>
      </p:sp>
      <p:grpSp>
        <p:nvGrpSpPr>
          <p:cNvPr id="323" name="Google Shape;323;p72"/>
          <p:cNvGrpSpPr/>
          <p:nvPr/>
        </p:nvGrpSpPr>
        <p:grpSpPr>
          <a:xfrm>
            <a:off x="3488838" y="720174"/>
            <a:ext cx="254108" cy="254108"/>
            <a:chOff x="3137108" y="2467173"/>
            <a:chExt cx="738900" cy="738900"/>
          </a:xfrm>
        </p:grpSpPr>
        <p:sp>
          <p:nvSpPr>
            <p:cNvPr id="324" name="Google Shape;324;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26" name="Google Shape;326;p72"/>
          <p:cNvSpPr txBox="1"/>
          <p:nvPr/>
        </p:nvSpPr>
        <p:spPr>
          <a:xfrm>
            <a:off x="4325175" y="1332975"/>
            <a:ext cx="2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8</a:t>
            </a:r>
            <a:endParaRPr>
              <a:latin typeface="DM Sans"/>
              <a:ea typeface="DM Sans"/>
              <a:cs typeface="DM Sans"/>
              <a:sym typeface="DM Sans"/>
            </a:endParaRPr>
          </a:p>
        </p:txBody>
      </p:sp>
      <p:grpSp>
        <p:nvGrpSpPr>
          <p:cNvPr id="327" name="Google Shape;327;p72"/>
          <p:cNvGrpSpPr/>
          <p:nvPr/>
        </p:nvGrpSpPr>
        <p:grpSpPr>
          <a:xfrm>
            <a:off x="5136788" y="720174"/>
            <a:ext cx="254108" cy="254108"/>
            <a:chOff x="3137108" y="2467173"/>
            <a:chExt cx="738900" cy="738900"/>
          </a:xfrm>
        </p:grpSpPr>
        <p:sp>
          <p:nvSpPr>
            <p:cNvPr id="328" name="Google Shape;328;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30" name="Google Shape;330;p72"/>
          <p:cNvSpPr txBox="1"/>
          <p:nvPr/>
        </p:nvSpPr>
        <p:spPr>
          <a:xfrm>
            <a:off x="5040500" y="13329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10</a:t>
            </a:r>
            <a:endParaRPr>
              <a:latin typeface="DM Sans"/>
              <a:ea typeface="DM Sans"/>
              <a:cs typeface="DM Sans"/>
              <a:sym typeface="DM Sans"/>
            </a:endParaRPr>
          </a:p>
        </p:txBody>
      </p:sp>
      <p:grpSp>
        <p:nvGrpSpPr>
          <p:cNvPr id="331" name="Google Shape;331;p72"/>
          <p:cNvGrpSpPr/>
          <p:nvPr/>
        </p:nvGrpSpPr>
        <p:grpSpPr>
          <a:xfrm>
            <a:off x="7203613" y="720174"/>
            <a:ext cx="254100" cy="254100"/>
            <a:chOff x="7203613" y="720174"/>
            <a:chExt cx="254100" cy="254100"/>
          </a:xfrm>
        </p:grpSpPr>
        <p:sp>
          <p:nvSpPr>
            <p:cNvPr id="332" name="Google Shape;332;p72"/>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7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grpSp>
        <p:nvGrpSpPr>
          <p:cNvPr id="334" name="Google Shape;334;p72"/>
          <p:cNvGrpSpPr/>
          <p:nvPr/>
        </p:nvGrpSpPr>
        <p:grpSpPr>
          <a:xfrm>
            <a:off x="8020701" y="720174"/>
            <a:ext cx="254108" cy="254108"/>
            <a:chOff x="7208351" y="2467173"/>
            <a:chExt cx="738900" cy="738900"/>
          </a:xfrm>
        </p:grpSpPr>
        <p:sp>
          <p:nvSpPr>
            <p:cNvPr id="335" name="Google Shape;335;p7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7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37" name="Google Shape;337;p72"/>
          <p:cNvSpPr txBox="1"/>
          <p:nvPr/>
        </p:nvSpPr>
        <p:spPr>
          <a:xfrm>
            <a:off x="7886750" y="13329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17</a:t>
            </a:r>
            <a:endParaRPr>
              <a:latin typeface="DM Sans"/>
              <a:ea typeface="DM Sans"/>
              <a:cs typeface="DM Sans"/>
              <a:sym typeface="DM Sans"/>
            </a:endParaRPr>
          </a:p>
        </p:txBody>
      </p:sp>
      <p:sp>
        <p:nvSpPr>
          <p:cNvPr id="338" name="Google Shape;338;p72"/>
          <p:cNvSpPr txBox="1"/>
          <p:nvPr/>
        </p:nvSpPr>
        <p:spPr>
          <a:xfrm>
            <a:off x="1836850" y="2564888"/>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19</a:t>
            </a:r>
            <a:endParaRPr>
              <a:latin typeface="DM Sans"/>
              <a:ea typeface="DM Sans"/>
              <a:cs typeface="DM Sans"/>
              <a:sym typeface="DM Sans"/>
            </a:endParaRPr>
          </a:p>
        </p:txBody>
      </p:sp>
      <p:grpSp>
        <p:nvGrpSpPr>
          <p:cNvPr id="339" name="Google Shape;339;p72"/>
          <p:cNvGrpSpPr/>
          <p:nvPr/>
        </p:nvGrpSpPr>
        <p:grpSpPr>
          <a:xfrm>
            <a:off x="1917088" y="1939374"/>
            <a:ext cx="254108" cy="254108"/>
            <a:chOff x="3137108" y="2467173"/>
            <a:chExt cx="738900" cy="738900"/>
          </a:xfrm>
        </p:grpSpPr>
        <p:sp>
          <p:nvSpPr>
            <p:cNvPr id="340" name="Google Shape;340;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42" name="Google Shape;342;p72"/>
          <p:cNvSpPr txBox="1"/>
          <p:nvPr/>
        </p:nvSpPr>
        <p:spPr>
          <a:xfrm>
            <a:off x="2848850" y="2614200"/>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21</a:t>
            </a:r>
            <a:endParaRPr>
              <a:latin typeface="DM Sans"/>
              <a:ea typeface="DM Sans"/>
              <a:cs typeface="DM Sans"/>
              <a:sym typeface="DM Sans"/>
            </a:endParaRPr>
          </a:p>
        </p:txBody>
      </p:sp>
      <p:grpSp>
        <p:nvGrpSpPr>
          <p:cNvPr id="343" name="Google Shape;343;p72"/>
          <p:cNvGrpSpPr/>
          <p:nvPr/>
        </p:nvGrpSpPr>
        <p:grpSpPr>
          <a:xfrm>
            <a:off x="2957313" y="1942024"/>
            <a:ext cx="254108" cy="254108"/>
            <a:chOff x="3137108" y="2467173"/>
            <a:chExt cx="738900" cy="738900"/>
          </a:xfrm>
        </p:grpSpPr>
        <p:sp>
          <p:nvSpPr>
            <p:cNvPr id="344" name="Google Shape;344;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46" name="Google Shape;346;p72"/>
          <p:cNvGrpSpPr/>
          <p:nvPr/>
        </p:nvGrpSpPr>
        <p:grpSpPr>
          <a:xfrm>
            <a:off x="4543913" y="1946724"/>
            <a:ext cx="254100" cy="254100"/>
            <a:chOff x="7203613" y="720174"/>
            <a:chExt cx="254100" cy="254100"/>
          </a:xfrm>
        </p:grpSpPr>
        <p:sp>
          <p:nvSpPr>
            <p:cNvPr id="347" name="Google Shape;347;p72"/>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7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349" name="Google Shape;349;p72"/>
          <p:cNvSpPr txBox="1"/>
          <p:nvPr/>
        </p:nvSpPr>
        <p:spPr>
          <a:xfrm>
            <a:off x="4391525" y="2614200"/>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24</a:t>
            </a:r>
            <a:endParaRPr>
              <a:latin typeface="DM Sans"/>
              <a:ea typeface="DM Sans"/>
              <a:cs typeface="DM Sans"/>
              <a:sym typeface="DM Sans"/>
            </a:endParaRPr>
          </a:p>
        </p:txBody>
      </p:sp>
      <p:sp>
        <p:nvSpPr>
          <p:cNvPr id="350" name="Google Shape;350;p72"/>
          <p:cNvSpPr txBox="1"/>
          <p:nvPr/>
        </p:nvSpPr>
        <p:spPr>
          <a:xfrm>
            <a:off x="6049850" y="2614200"/>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27</a:t>
            </a:r>
            <a:endParaRPr>
              <a:latin typeface="DM Sans"/>
              <a:ea typeface="DM Sans"/>
              <a:cs typeface="DM Sans"/>
              <a:sym typeface="DM Sans"/>
            </a:endParaRPr>
          </a:p>
        </p:txBody>
      </p:sp>
      <p:grpSp>
        <p:nvGrpSpPr>
          <p:cNvPr id="351" name="Google Shape;351;p72"/>
          <p:cNvGrpSpPr/>
          <p:nvPr/>
        </p:nvGrpSpPr>
        <p:grpSpPr>
          <a:xfrm>
            <a:off x="6123788" y="1953074"/>
            <a:ext cx="254108" cy="254108"/>
            <a:chOff x="3137108" y="2467173"/>
            <a:chExt cx="738900" cy="738900"/>
          </a:xfrm>
        </p:grpSpPr>
        <p:sp>
          <p:nvSpPr>
            <p:cNvPr id="352" name="Google Shape;352;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54" name="Google Shape;354;p72"/>
          <p:cNvGrpSpPr/>
          <p:nvPr/>
        </p:nvGrpSpPr>
        <p:grpSpPr>
          <a:xfrm>
            <a:off x="7703676" y="1988724"/>
            <a:ext cx="254108" cy="254108"/>
            <a:chOff x="7208351" y="2467173"/>
            <a:chExt cx="738900" cy="738900"/>
          </a:xfrm>
        </p:grpSpPr>
        <p:sp>
          <p:nvSpPr>
            <p:cNvPr id="355" name="Google Shape;355;p7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7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57" name="Google Shape;357;p72"/>
          <p:cNvSpPr txBox="1"/>
          <p:nvPr/>
        </p:nvSpPr>
        <p:spPr>
          <a:xfrm>
            <a:off x="7553525" y="2614200"/>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30</a:t>
            </a:r>
            <a:endParaRPr>
              <a:latin typeface="DM Sans"/>
              <a:ea typeface="DM Sans"/>
              <a:cs typeface="DM Sans"/>
              <a:sym typeface="DM Sans"/>
            </a:endParaRPr>
          </a:p>
        </p:txBody>
      </p:sp>
      <p:grpSp>
        <p:nvGrpSpPr>
          <p:cNvPr id="358" name="Google Shape;358;p72"/>
          <p:cNvGrpSpPr/>
          <p:nvPr/>
        </p:nvGrpSpPr>
        <p:grpSpPr>
          <a:xfrm>
            <a:off x="2252863" y="3366993"/>
            <a:ext cx="254108" cy="254108"/>
            <a:chOff x="3137108" y="2467173"/>
            <a:chExt cx="738900" cy="738900"/>
          </a:xfrm>
        </p:grpSpPr>
        <p:sp>
          <p:nvSpPr>
            <p:cNvPr id="359" name="Google Shape;359;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61" name="Google Shape;361;p72"/>
          <p:cNvSpPr txBox="1"/>
          <p:nvPr/>
        </p:nvSpPr>
        <p:spPr>
          <a:xfrm>
            <a:off x="2176675" y="4014875"/>
            <a:ext cx="3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32</a:t>
            </a:r>
            <a:endParaRPr>
              <a:latin typeface="DM Sans"/>
              <a:ea typeface="DM Sans"/>
              <a:cs typeface="DM Sans"/>
              <a:sym typeface="DM Sans"/>
            </a:endParaRPr>
          </a:p>
        </p:txBody>
      </p:sp>
      <p:sp>
        <p:nvSpPr>
          <p:cNvPr id="362" name="Google Shape;362;p72"/>
          <p:cNvSpPr txBox="1"/>
          <p:nvPr/>
        </p:nvSpPr>
        <p:spPr>
          <a:xfrm>
            <a:off x="2999450" y="40148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34</a:t>
            </a:r>
            <a:endParaRPr>
              <a:latin typeface="DM Sans"/>
              <a:ea typeface="DM Sans"/>
              <a:cs typeface="DM Sans"/>
              <a:sym typeface="DM Sans"/>
            </a:endParaRPr>
          </a:p>
        </p:txBody>
      </p:sp>
      <p:grpSp>
        <p:nvGrpSpPr>
          <p:cNvPr id="363" name="Google Shape;363;p72"/>
          <p:cNvGrpSpPr/>
          <p:nvPr/>
        </p:nvGrpSpPr>
        <p:grpSpPr>
          <a:xfrm>
            <a:off x="3076838" y="3366993"/>
            <a:ext cx="254108" cy="254108"/>
            <a:chOff x="3137108" y="2467173"/>
            <a:chExt cx="738900" cy="738900"/>
          </a:xfrm>
        </p:grpSpPr>
        <p:sp>
          <p:nvSpPr>
            <p:cNvPr id="364" name="Google Shape;364;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366" name="Google Shape;366;p72"/>
          <p:cNvGrpSpPr/>
          <p:nvPr/>
        </p:nvGrpSpPr>
        <p:grpSpPr>
          <a:xfrm>
            <a:off x="4312813" y="3366997"/>
            <a:ext cx="254100" cy="254100"/>
            <a:chOff x="7203613" y="720174"/>
            <a:chExt cx="254100" cy="254100"/>
          </a:xfrm>
        </p:grpSpPr>
        <p:sp>
          <p:nvSpPr>
            <p:cNvPr id="367" name="Google Shape;367;p72"/>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7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369" name="Google Shape;369;p72"/>
          <p:cNvSpPr txBox="1"/>
          <p:nvPr/>
        </p:nvSpPr>
        <p:spPr>
          <a:xfrm>
            <a:off x="4222525" y="4014875"/>
            <a:ext cx="44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37</a:t>
            </a:r>
            <a:endParaRPr>
              <a:latin typeface="DM Sans"/>
              <a:ea typeface="DM Sans"/>
              <a:cs typeface="DM Sans"/>
              <a:sym typeface="DM Sans"/>
            </a:endParaRPr>
          </a:p>
        </p:txBody>
      </p:sp>
      <p:sp>
        <p:nvSpPr>
          <p:cNvPr id="370" name="Google Shape;370;p72"/>
          <p:cNvSpPr txBox="1"/>
          <p:nvPr/>
        </p:nvSpPr>
        <p:spPr>
          <a:xfrm>
            <a:off x="5081725" y="4014875"/>
            <a:ext cx="39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39</a:t>
            </a:r>
            <a:endParaRPr>
              <a:latin typeface="DM Sans"/>
              <a:ea typeface="DM Sans"/>
              <a:cs typeface="DM Sans"/>
              <a:sym typeface="DM Sans"/>
            </a:endParaRPr>
          </a:p>
        </p:txBody>
      </p:sp>
      <p:grpSp>
        <p:nvGrpSpPr>
          <p:cNvPr id="371" name="Google Shape;371;p72"/>
          <p:cNvGrpSpPr/>
          <p:nvPr/>
        </p:nvGrpSpPr>
        <p:grpSpPr>
          <a:xfrm>
            <a:off x="5151013" y="3366993"/>
            <a:ext cx="254108" cy="254108"/>
            <a:chOff x="3137108" y="2467173"/>
            <a:chExt cx="738900" cy="738900"/>
          </a:xfrm>
        </p:grpSpPr>
        <p:sp>
          <p:nvSpPr>
            <p:cNvPr id="372" name="Google Shape;372;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74" name="Google Shape;374;p72"/>
          <p:cNvSpPr txBox="1"/>
          <p:nvPr/>
        </p:nvSpPr>
        <p:spPr>
          <a:xfrm>
            <a:off x="5886800" y="4014881"/>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41</a:t>
            </a:r>
            <a:endParaRPr>
              <a:latin typeface="DM Sans"/>
              <a:ea typeface="DM Sans"/>
              <a:cs typeface="DM Sans"/>
              <a:sym typeface="DM Sans"/>
            </a:endParaRPr>
          </a:p>
        </p:txBody>
      </p:sp>
      <p:grpSp>
        <p:nvGrpSpPr>
          <p:cNvPr id="375" name="Google Shape;375;p72"/>
          <p:cNvGrpSpPr/>
          <p:nvPr/>
        </p:nvGrpSpPr>
        <p:grpSpPr>
          <a:xfrm>
            <a:off x="5960738" y="3366993"/>
            <a:ext cx="254100" cy="254100"/>
            <a:chOff x="5960738" y="3421424"/>
            <a:chExt cx="254100" cy="254100"/>
          </a:xfrm>
        </p:grpSpPr>
        <p:sp>
          <p:nvSpPr>
            <p:cNvPr id="376" name="Google Shape;376;p72"/>
            <p:cNvSpPr/>
            <p:nvPr/>
          </p:nvSpPr>
          <p:spPr>
            <a:xfrm>
              <a:off x="5960738" y="3421424"/>
              <a:ext cx="254100" cy="2541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72" title="ícono de desafío entregable"/>
            <p:cNvPicPr preferRelativeResize="0"/>
            <p:nvPr/>
          </p:nvPicPr>
          <p:blipFill>
            <a:blip r:embed="rId3">
              <a:alphaModFix/>
            </a:blip>
            <a:stretch>
              <a:fillRect/>
            </a:stretch>
          </p:blipFill>
          <p:spPr>
            <a:xfrm>
              <a:off x="6011292" y="3474760"/>
              <a:ext cx="147437" cy="147439"/>
            </a:xfrm>
            <a:prstGeom prst="rect">
              <a:avLst/>
            </a:prstGeom>
            <a:noFill/>
            <a:ln>
              <a:noFill/>
            </a:ln>
          </p:spPr>
        </p:pic>
      </p:grpSp>
      <p:grpSp>
        <p:nvGrpSpPr>
          <p:cNvPr id="378" name="Google Shape;378;p72"/>
          <p:cNvGrpSpPr/>
          <p:nvPr/>
        </p:nvGrpSpPr>
        <p:grpSpPr>
          <a:xfrm>
            <a:off x="7225188" y="3366272"/>
            <a:ext cx="254100" cy="254100"/>
            <a:chOff x="7203613" y="720174"/>
            <a:chExt cx="254100" cy="254100"/>
          </a:xfrm>
        </p:grpSpPr>
        <p:sp>
          <p:nvSpPr>
            <p:cNvPr id="379" name="Google Shape;379;p72"/>
            <p:cNvSpPr/>
            <p:nvPr/>
          </p:nvSpPr>
          <p:spPr>
            <a:xfrm>
              <a:off x="7203613" y="720174"/>
              <a:ext cx="254100" cy="254100"/>
            </a:xfrm>
            <a:prstGeom prst="ellipse">
              <a:avLst/>
            </a:prstGeom>
            <a:solidFill>
              <a:srgbClr val="83AE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72" title="ícono de desafío entregable"/>
            <p:cNvPicPr preferRelativeResize="0"/>
            <p:nvPr/>
          </p:nvPicPr>
          <p:blipFill>
            <a:blip r:embed="rId3">
              <a:alphaModFix/>
            </a:blip>
            <a:stretch>
              <a:fillRect/>
            </a:stretch>
          </p:blipFill>
          <p:spPr>
            <a:xfrm>
              <a:off x="7254167" y="773510"/>
              <a:ext cx="147437" cy="147439"/>
            </a:xfrm>
            <a:prstGeom prst="rect">
              <a:avLst/>
            </a:prstGeom>
            <a:noFill/>
            <a:ln>
              <a:noFill/>
            </a:ln>
          </p:spPr>
        </p:pic>
      </p:grpSp>
      <p:sp>
        <p:nvSpPr>
          <p:cNvPr id="381" name="Google Shape;381;p72"/>
          <p:cNvSpPr txBox="1"/>
          <p:nvPr/>
        </p:nvSpPr>
        <p:spPr>
          <a:xfrm>
            <a:off x="7151250" y="4014881"/>
            <a:ext cx="40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44</a:t>
            </a:r>
            <a:endParaRPr>
              <a:latin typeface="DM Sans"/>
              <a:ea typeface="DM Sans"/>
              <a:cs typeface="DM Sans"/>
              <a:sym typeface="DM Sans"/>
            </a:endParaRPr>
          </a:p>
        </p:txBody>
      </p:sp>
      <p:grpSp>
        <p:nvGrpSpPr>
          <p:cNvPr id="382" name="Google Shape;382;p72"/>
          <p:cNvGrpSpPr/>
          <p:nvPr/>
        </p:nvGrpSpPr>
        <p:grpSpPr>
          <a:xfrm>
            <a:off x="8049176" y="3366999"/>
            <a:ext cx="254108" cy="254108"/>
            <a:chOff x="7208351" y="2467173"/>
            <a:chExt cx="738900" cy="738900"/>
          </a:xfrm>
        </p:grpSpPr>
        <p:sp>
          <p:nvSpPr>
            <p:cNvPr id="383" name="Google Shape;383;p7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72" title="ícono de entrega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sp>
        <p:nvSpPr>
          <p:cNvPr id="385" name="Google Shape;385;p72"/>
          <p:cNvSpPr txBox="1"/>
          <p:nvPr/>
        </p:nvSpPr>
        <p:spPr>
          <a:xfrm>
            <a:off x="7945650" y="4014875"/>
            <a:ext cx="5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a:latin typeface="DM Sans"/>
                <a:ea typeface="DM Sans"/>
                <a:cs typeface="DM Sans"/>
                <a:sym typeface="DM Sans"/>
              </a:rPr>
              <a:t>46</a:t>
            </a:r>
            <a:endParaRPr>
              <a:latin typeface="DM Sans"/>
              <a:ea typeface="DM Sans"/>
              <a:cs typeface="DM Sans"/>
              <a:sym typeface="DM Sans"/>
            </a:endParaRPr>
          </a:p>
        </p:txBody>
      </p:sp>
      <p:sp>
        <p:nvSpPr>
          <p:cNvPr id="386" name="Google Shape;386;p72"/>
          <p:cNvSpPr txBox="1"/>
          <p:nvPr/>
        </p:nvSpPr>
        <p:spPr>
          <a:xfrm>
            <a:off x="457350" y="450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83AEFB"/>
              </a:solidFill>
            </a:endParaRPr>
          </a:p>
        </p:txBody>
      </p:sp>
      <p:sp>
        <p:nvSpPr>
          <p:cNvPr id="387" name="Google Shape;387;p72"/>
          <p:cNvSpPr txBox="1"/>
          <p:nvPr/>
        </p:nvSpPr>
        <p:spPr>
          <a:xfrm>
            <a:off x="872225" y="2210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GRILLA DE ENTREGAS</a:t>
            </a:r>
            <a:endParaRPr/>
          </a:p>
        </p:txBody>
      </p:sp>
      <p:grpSp>
        <p:nvGrpSpPr>
          <p:cNvPr id="388" name="Google Shape;388;p72"/>
          <p:cNvGrpSpPr/>
          <p:nvPr/>
        </p:nvGrpSpPr>
        <p:grpSpPr>
          <a:xfrm>
            <a:off x="384130" y="230373"/>
            <a:ext cx="431074" cy="431074"/>
            <a:chOff x="7208351" y="2467173"/>
            <a:chExt cx="738900" cy="738900"/>
          </a:xfrm>
        </p:grpSpPr>
        <p:sp>
          <p:nvSpPr>
            <p:cNvPr id="389" name="Google Shape;389;p7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72"/>
            <p:cNvPicPr preferRelativeResize="0"/>
            <p:nvPr/>
          </p:nvPicPr>
          <p:blipFill>
            <a:blip r:embed="rId4">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grpSp>
        <p:nvGrpSpPr>
          <p:cNvPr id="768" name="Google Shape;768;p108"/>
          <p:cNvGrpSpPr/>
          <p:nvPr/>
        </p:nvGrpSpPr>
        <p:grpSpPr>
          <a:xfrm>
            <a:off x="457359" y="468298"/>
            <a:ext cx="431074" cy="431074"/>
            <a:chOff x="7208351" y="2467173"/>
            <a:chExt cx="738900" cy="738900"/>
          </a:xfrm>
        </p:grpSpPr>
        <p:sp>
          <p:nvSpPr>
            <p:cNvPr id="769" name="Google Shape;769;p10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0" name="Google Shape;770;p108"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771" name="Google Shape;771;p10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772" name="Google Shape;772;p10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08"/>
          <p:cNvSpPr txBox="1"/>
          <p:nvPr/>
        </p:nvSpPr>
        <p:spPr>
          <a:xfrm>
            <a:off x="636450" y="1014850"/>
            <a:ext cx="46170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50">
                <a:solidFill>
                  <a:schemeClr val="dk1"/>
                </a:solidFill>
                <a:latin typeface="DM Sans"/>
                <a:ea typeface="DM Sans"/>
                <a:cs typeface="DM Sans"/>
                <a:sym typeface="DM Sans"/>
              </a:rPr>
              <a:t>Se debe entregar</a:t>
            </a:r>
            <a:endParaRPr b="1" sz="12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b="1"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Crear una vista en el router de views ‘/products’ para visualizar todos los productos con su respectiva paginación. Cada producto mostrado puede resolverse de dos formas:</a:t>
            </a:r>
            <a:endParaRPr sz="1250">
              <a:solidFill>
                <a:schemeClr val="dk1"/>
              </a:solidFill>
              <a:latin typeface="DM Sans"/>
              <a:ea typeface="DM Sans"/>
              <a:cs typeface="DM Sans"/>
              <a:sym typeface="DM Sans"/>
            </a:endParaRPr>
          </a:p>
          <a:p>
            <a:pPr indent="-307975" lvl="1" marL="914400" rtl="0" algn="l">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Llevar a una nueva vista con el producto seleccionado con su descripción completa, detalles de precio, categoría, etc. Además de un botón para agregar al carrito.</a:t>
            </a:r>
            <a:endParaRPr sz="1250">
              <a:solidFill>
                <a:schemeClr val="dk1"/>
              </a:solidFill>
              <a:latin typeface="DM Sans"/>
              <a:ea typeface="DM Sans"/>
              <a:cs typeface="DM Sans"/>
              <a:sym typeface="DM Sans"/>
            </a:endParaRPr>
          </a:p>
          <a:p>
            <a:pPr indent="-307975" lvl="1" marL="914400" rtl="0" algn="l">
              <a:spcBef>
                <a:spcPts val="0"/>
              </a:spcBef>
              <a:spcAft>
                <a:spcPts val="0"/>
              </a:spcAft>
              <a:buClr>
                <a:schemeClr val="dk1"/>
              </a:buClr>
              <a:buSzPts val="1250"/>
              <a:buFont typeface="DM Sans"/>
              <a:buChar char="○"/>
            </a:pPr>
            <a:r>
              <a:rPr lang="es-419" sz="1250">
                <a:solidFill>
                  <a:schemeClr val="dk1"/>
                </a:solidFill>
                <a:latin typeface="DM Sans"/>
                <a:ea typeface="DM Sans"/>
                <a:cs typeface="DM Sans"/>
                <a:sym typeface="DM Sans"/>
              </a:rPr>
              <a:t>Contar con el botón de “agregar al carrito” directamente, sin necesidad de abrir una página adicional con los detalles del producto.</a:t>
            </a:r>
            <a:endParaRPr sz="12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250">
              <a:solidFill>
                <a:schemeClr val="dk1"/>
              </a:solidFill>
              <a:latin typeface="DM Sans"/>
              <a:ea typeface="DM Sans"/>
              <a:cs typeface="DM Sans"/>
              <a:sym typeface="DM Sans"/>
            </a:endParaRPr>
          </a:p>
          <a:p>
            <a:pPr indent="-307975" lvl="0" marL="457200" rtl="0" algn="l">
              <a:spcBef>
                <a:spcPts val="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Además, agregar una vista en ‘/carts/:cid (cartId) para visualizar un carrito específico, donde se deberán listar SOLO los productos que pertenezcan a dicho carrito. </a:t>
            </a:r>
            <a:endParaRPr sz="125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9"/>
          <p:cNvSpPr/>
          <p:nvPr/>
        </p:nvSpPr>
        <p:spPr>
          <a:xfrm>
            <a:off x="501450" y="1303375"/>
            <a:ext cx="6942000" cy="177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09"/>
          <p:cNvSpPr txBox="1"/>
          <p:nvPr/>
        </p:nvSpPr>
        <p:spPr>
          <a:xfrm>
            <a:off x="501450" y="8809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Finalizamos el primer módulo</a:t>
            </a:r>
            <a:endParaRPr b="1" i="0" sz="4000" u="none" cap="none" strike="noStrike">
              <a:solidFill>
                <a:schemeClr val="dk1"/>
              </a:solidFill>
              <a:latin typeface="DM Sans"/>
              <a:ea typeface="DM Sans"/>
              <a:cs typeface="DM Sans"/>
              <a:sym typeface="DM Sans"/>
            </a:endParaRPr>
          </a:p>
        </p:txBody>
      </p:sp>
      <p:sp>
        <p:nvSpPr>
          <p:cNvPr id="780" name="Google Shape;780;p109"/>
          <p:cNvSpPr txBox="1"/>
          <p:nvPr/>
        </p:nvSpPr>
        <p:spPr>
          <a:xfrm>
            <a:off x="501450" y="1792100"/>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419" sz="1350">
                <a:latin typeface="DM Sans"/>
                <a:ea typeface="DM Sans"/>
                <a:cs typeface="DM Sans"/>
                <a:sym typeface="DM Sans"/>
              </a:rPr>
              <a:t>¡Felicitaciones! Has completado los desafíos y pre-entregas correspondientes al primer módulo.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419" sz="1350">
                <a:latin typeface="DM Sans"/>
                <a:ea typeface="DM Sans"/>
                <a:cs typeface="DM Sans"/>
                <a:sym typeface="DM Sans"/>
              </a:rPr>
              <a:t>Al iniciar el II, encontrarás el próximo manual de desafíos. Recuerda que estas instancias son fundamentales para la construcción del Proyecto Final.</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419" sz="1350">
                <a:latin typeface="DM Sans"/>
                <a:ea typeface="DM Sans"/>
                <a:cs typeface="DM Sans"/>
                <a:sym typeface="DM Sans"/>
              </a:rPr>
              <a:t>¡Ánimo, falta cada vez menos! 🚀</a:t>
            </a:r>
            <a:endParaRPr sz="135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3"/>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Nuevas funcionalidades de los lenguajes ECMAScript</a:t>
            </a:r>
            <a:endParaRPr b="1" i="0" sz="4000" u="none" cap="none" strike="noStrike">
              <a:solidFill>
                <a:schemeClr val="dk1"/>
              </a:solidFill>
              <a:latin typeface="DM Sans"/>
              <a:ea typeface="DM Sans"/>
              <a:cs typeface="DM Sans"/>
              <a:sym typeface="DM Sans"/>
            </a:endParaRPr>
          </a:p>
        </p:txBody>
      </p:sp>
      <p:sp>
        <p:nvSpPr>
          <p:cNvPr id="396" name="Google Shape;396;p7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a:t>
            </a:r>
            <a:r>
              <a:rPr b="0" i="0" lang="es-419" sz="1800" u="none" cap="none" strike="noStrike">
                <a:solidFill>
                  <a:schemeClr val="dk1"/>
                </a:solidFill>
                <a:latin typeface="DM Sans"/>
                <a:ea typeface="DM Sans"/>
                <a:cs typeface="DM Sans"/>
                <a:sym typeface="DM Sans"/>
              </a:rPr>
              <a:t>CLASE </a:t>
            </a:r>
            <a:r>
              <a:rPr lang="es-419" sz="1800">
                <a:solidFill>
                  <a:schemeClr val="dk1"/>
                </a:solidFill>
                <a:latin typeface="DM Sans"/>
                <a:ea typeface="DM Sans"/>
                <a:cs typeface="DM Sans"/>
                <a:sym typeface="DM Sans"/>
              </a:rPr>
              <a:t>02</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grpSp>
        <p:nvGrpSpPr>
          <p:cNvPr id="401" name="Google Shape;401;p74"/>
          <p:cNvGrpSpPr/>
          <p:nvPr/>
        </p:nvGrpSpPr>
        <p:grpSpPr>
          <a:xfrm>
            <a:off x="4202558" y="994173"/>
            <a:ext cx="738900" cy="738900"/>
            <a:chOff x="3137108" y="2467173"/>
            <a:chExt cx="738900" cy="738900"/>
          </a:xfrm>
        </p:grpSpPr>
        <p:sp>
          <p:nvSpPr>
            <p:cNvPr id="402" name="Google Shape;402;p7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7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04" name="Google Shape;404;p74"/>
          <p:cNvSpPr txBox="1"/>
          <p:nvPr/>
        </p:nvSpPr>
        <p:spPr>
          <a:xfrm>
            <a:off x="1461300" y="205622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419" sz="4000">
                <a:solidFill>
                  <a:schemeClr val="dk1"/>
                </a:solidFill>
                <a:latin typeface="DM Sans"/>
                <a:ea typeface="DM Sans"/>
                <a:cs typeface="DM Sans"/>
                <a:sym typeface="DM Sans"/>
              </a:rPr>
              <a:t>Clases con ECMAScript y </a:t>
            </a:r>
            <a:r>
              <a:rPr b="1" lang="es-419" sz="4000">
                <a:solidFill>
                  <a:schemeClr val="dk1"/>
                </a:solidFill>
                <a:latin typeface="DM Sans"/>
                <a:ea typeface="DM Sans"/>
                <a:cs typeface="DM Sans"/>
                <a:sym typeface="DM Sans"/>
              </a:rPr>
              <a:t>ECMAScript avanzado </a:t>
            </a:r>
            <a:endParaRPr b="1" sz="4000">
              <a:solidFill>
                <a:schemeClr val="dk1"/>
              </a:solidFill>
              <a:latin typeface="DM Sans"/>
              <a:ea typeface="DM Sans"/>
              <a:cs typeface="DM Sans"/>
              <a:sym typeface="DM Sans"/>
            </a:endParaRPr>
          </a:p>
        </p:txBody>
      </p:sp>
      <p:sp>
        <p:nvSpPr>
          <p:cNvPr id="405" name="Google Shape;405;p74"/>
          <p:cNvSpPr txBox="1"/>
          <p:nvPr/>
        </p:nvSpPr>
        <p:spPr>
          <a:xfrm>
            <a:off x="873925" y="2682438"/>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grpSp>
        <p:nvGrpSpPr>
          <p:cNvPr id="410" name="Google Shape;410;p75"/>
          <p:cNvGrpSpPr/>
          <p:nvPr/>
        </p:nvGrpSpPr>
        <p:grpSpPr>
          <a:xfrm>
            <a:off x="457345" y="468197"/>
            <a:ext cx="431074" cy="431074"/>
            <a:chOff x="3137108" y="2467173"/>
            <a:chExt cx="738900" cy="738900"/>
          </a:xfrm>
        </p:grpSpPr>
        <p:sp>
          <p:nvSpPr>
            <p:cNvPr id="411" name="Google Shape;411;p7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7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13" name="Google Shape;413;p75"/>
          <p:cNvSpPr txBox="1"/>
          <p:nvPr/>
        </p:nvSpPr>
        <p:spPr>
          <a:xfrm>
            <a:off x="508900" y="2315275"/>
            <a:ext cx="4536900" cy="2487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Realizar una clase “ProductManager” que gestione un conjunto de productos.</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rPr b="1" lang="es-419" sz="1350">
                <a:solidFill>
                  <a:schemeClr val="dk1"/>
                </a:solidFill>
                <a:latin typeface="DM Sans"/>
                <a:ea typeface="DM Sans"/>
                <a:cs typeface="DM Sans"/>
                <a:sym typeface="DM Sans"/>
              </a:rPr>
              <a:t>Te acercamos esta ayuda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rPr lang="es-419" sz="1350" u="sng">
                <a:solidFill>
                  <a:schemeClr val="hlink"/>
                </a:solidFill>
                <a:latin typeface="DM Sans"/>
                <a:ea typeface="DM Sans"/>
                <a:cs typeface="DM Sans"/>
                <a:sym typeface="DM Sans"/>
                <a:hlinkClick r:id="rId4"/>
              </a:rPr>
              <a:t>Hands on lab sobre creación de clases</a:t>
            </a:r>
            <a:r>
              <a:rPr lang="es-419" sz="1350">
                <a:solidFill>
                  <a:srgbClr val="999999"/>
                </a:solidFill>
                <a:latin typeface="DM Sans"/>
                <a:ea typeface="DM Sans"/>
                <a:cs typeface="DM Sans"/>
                <a:sym typeface="DM Sans"/>
              </a:rPr>
              <a:t> (clase 1)</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Debe crearse desde su constructor con el elemento products, el cual será un arreglo vacío.</a:t>
            </a:r>
            <a:endParaRPr sz="1350">
              <a:solidFill>
                <a:srgbClr val="999999"/>
              </a:solidFill>
              <a:latin typeface="DM Sans"/>
              <a:ea typeface="DM Sans"/>
              <a:cs typeface="DM Sans"/>
              <a:sym typeface="DM Sans"/>
            </a:endParaRPr>
          </a:p>
        </p:txBody>
      </p:sp>
      <p:sp>
        <p:nvSpPr>
          <p:cNvPr id="414" name="Google Shape;414;p75"/>
          <p:cNvSpPr txBox="1"/>
          <p:nvPr/>
        </p:nvSpPr>
        <p:spPr>
          <a:xfrm>
            <a:off x="518025" y="991075"/>
            <a:ext cx="803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Clases con ECMAScript y </a:t>
            </a:r>
            <a:r>
              <a:rPr b="1" lang="es-419" sz="4000">
                <a:solidFill>
                  <a:schemeClr val="dk1"/>
                </a:solidFill>
                <a:latin typeface="DM Sans"/>
                <a:ea typeface="DM Sans"/>
                <a:cs typeface="DM Sans"/>
                <a:sym typeface="DM Sans"/>
              </a:rPr>
              <a:t>ECMAScript avanzado</a:t>
            </a:r>
            <a:endParaRPr b="1" sz="4000">
              <a:solidFill>
                <a:schemeClr val="dk1"/>
              </a:solidFill>
              <a:latin typeface="DM Sans"/>
              <a:ea typeface="DM Sans"/>
              <a:cs typeface="DM Sans"/>
              <a:sym typeface="DM Sans"/>
            </a:endParaRPr>
          </a:p>
        </p:txBody>
      </p:sp>
      <p:pic>
        <p:nvPicPr>
          <p:cNvPr id="415" name="Google Shape;415;p75"/>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416" name="Google Shape;416;p7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417" name="Google Shape;417;p75"/>
          <p:cNvSpPr txBox="1"/>
          <p:nvPr/>
        </p:nvSpPr>
        <p:spPr>
          <a:xfrm>
            <a:off x="4871050" y="2391475"/>
            <a:ext cx="38346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Cada producto que gestione debe contar con las propiedades:</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title (nombre del producto)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description (descripción del producto)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price (precio)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thumbnail (ruta de imagen)</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code (código identificador)</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stock (número de piezas disponibles)</a:t>
            </a:r>
            <a:endParaRPr sz="1350">
              <a:solidFill>
                <a:srgbClr val="999999"/>
              </a:solidFill>
              <a:latin typeface="DM Sans"/>
              <a:ea typeface="DM Sans"/>
              <a:cs typeface="DM Sans"/>
              <a:sym typeface="DM Sans"/>
            </a:endParaRPr>
          </a:p>
        </p:txBody>
      </p:sp>
      <p:sp>
        <p:nvSpPr>
          <p:cNvPr id="418" name="Google Shape;418;p75"/>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grpSp>
        <p:nvGrpSpPr>
          <p:cNvPr id="423" name="Google Shape;423;p76"/>
          <p:cNvGrpSpPr/>
          <p:nvPr/>
        </p:nvGrpSpPr>
        <p:grpSpPr>
          <a:xfrm>
            <a:off x="457345" y="468197"/>
            <a:ext cx="431074" cy="431074"/>
            <a:chOff x="3137108" y="2467173"/>
            <a:chExt cx="738900" cy="738900"/>
          </a:xfrm>
        </p:grpSpPr>
        <p:sp>
          <p:nvSpPr>
            <p:cNvPr id="424" name="Google Shape;424;p7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7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26" name="Google Shape;426;p76"/>
          <p:cNvSpPr txBox="1"/>
          <p:nvPr/>
        </p:nvSpPr>
        <p:spPr>
          <a:xfrm>
            <a:off x="508900" y="1356575"/>
            <a:ext cx="3834600" cy="2948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 contar con un método “addProduct” el cual agregará un producto al arreglo de productos inicial.</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Validar que no se repita el campo “code” y que todos los campos sean obligatorios</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Al agregarlo, debe crearse con un id autoincrementable</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Debe contar con un método “getProducts” el cual debe devolver el arreglo con todos los productos creados hasta ese momento</a:t>
            </a:r>
            <a:endParaRPr sz="1350" u="sng">
              <a:solidFill>
                <a:srgbClr val="83AEFB"/>
              </a:solidFill>
              <a:latin typeface="DM Sans"/>
              <a:ea typeface="DM Sans"/>
              <a:cs typeface="DM Sans"/>
              <a:sym typeface="DM Sans"/>
            </a:endParaRPr>
          </a:p>
        </p:txBody>
      </p:sp>
      <p:pic>
        <p:nvPicPr>
          <p:cNvPr id="427" name="Google Shape;427;p7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8" name="Google Shape;428;p7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429" name="Google Shape;429;p76"/>
          <p:cNvSpPr txBox="1"/>
          <p:nvPr/>
        </p:nvSpPr>
        <p:spPr>
          <a:xfrm>
            <a:off x="4456450" y="1585175"/>
            <a:ext cx="3834600" cy="273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 contar con un método “getProductById” el cual debe buscar en el arreglo el producto que coincida con el id</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419" sz="1350">
                <a:solidFill>
                  <a:srgbClr val="999999"/>
                </a:solidFill>
                <a:latin typeface="DM Sans"/>
                <a:ea typeface="DM Sans"/>
                <a:cs typeface="DM Sans"/>
                <a:sym typeface="DM Sans"/>
              </a:rPr>
              <a:t>En caso de no coincidir ningún id, mostrar en consola un error “Not found”</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 del entregable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Archivo de Javascript listo para ejecutarse desde node.</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u="sng">
                <a:solidFill>
                  <a:schemeClr val="accent5"/>
                </a:solidFill>
                <a:latin typeface="DM Sans"/>
                <a:ea typeface="DM Sans"/>
                <a:cs typeface="DM Sans"/>
                <a:sym typeface="DM Sans"/>
                <a:hlinkClick r:id="rId5">
                  <a:extLst>
                    <a:ext uri="{A12FA001-AC4F-418D-AE19-62706E023703}">
                      <ahyp:hlinkClr val="tx"/>
                    </a:ext>
                  </a:extLst>
                </a:hlinkClick>
              </a:rPr>
              <a:t>Proceso de testing de este entregable ✅</a:t>
            </a:r>
            <a:endParaRPr sz="1350">
              <a:solidFill>
                <a:srgbClr val="999999"/>
              </a:solidFill>
              <a:latin typeface="DM Sans"/>
              <a:ea typeface="DM Sans"/>
              <a:cs typeface="DM Sans"/>
              <a:sym typeface="DM Sans"/>
            </a:endParaRPr>
          </a:p>
        </p:txBody>
      </p:sp>
      <p:sp>
        <p:nvSpPr>
          <p:cNvPr id="430" name="Google Shape;430;p76"/>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7"/>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chemeClr val="dk1"/>
                </a:solidFill>
                <a:latin typeface="DM Sans"/>
                <a:ea typeface="DM Sans"/>
                <a:cs typeface="DM Sans"/>
                <a:sym typeface="DM Sans"/>
              </a:rPr>
              <a:t>Manejo de archivos en Javascript</a:t>
            </a:r>
            <a:endParaRPr b="1" i="0" sz="4000" u="none" cap="none" strike="noStrike">
              <a:solidFill>
                <a:schemeClr val="dk1"/>
              </a:solidFill>
              <a:latin typeface="DM Sans"/>
              <a:ea typeface="DM Sans"/>
              <a:cs typeface="DM Sans"/>
              <a:sym typeface="DM Sans"/>
            </a:endParaRPr>
          </a:p>
        </p:txBody>
      </p:sp>
      <p:sp>
        <p:nvSpPr>
          <p:cNvPr id="436" name="Google Shape;436;p7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lang="es-419" sz="1800">
                <a:solidFill>
                  <a:schemeClr val="dk1"/>
                </a:solidFill>
                <a:latin typeface="DM Sans"/>
                <a:ea typeface="DM Sans"/>
                <a:cs typeface="DM Sans"/>
                <a:sym typeface="DM Sans"/>
              </a:rPr>
              <a:t>MÓDULO I - CLASE 04</a:t>
            </a:r>
            <a:endParaRPr b="0" i="0" sz="1600" u="none" cap="none" strike="noStrik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